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4"/>
  </p:sldMasterIdLst>
  <p:notesMasterIdLst>
    <p:notesMasterId r:id="rId17"/>
  </p:notesMasterIdLst>
  <p:sldIdLst>
    <p:sldId id="1864" r:id="rId5"/>
    <p:sldId id="1846" r:id="rId6"/>
    <p:sldId id="1867" r:id="rId7"/>
    <p:sldId id="1865" r:id="rId8"/>
    <p:sldId id="1848" r:id="rId9"/>
    <p:sldId id="1849" r:id="rId10"/>
    <p:sldId id="1868" r:id="rId11"/>
    <p:sldId id="1870" r:id="rId12"/>
    <p:sldId id="1869" r:id="rId13"/>
    <p:sldId id="1872" r:id="rId14"/>
    <p:sldId id="1871" r:id="rId15"/>
    <p:sldId id="1873" r:id="rId1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80" userDrawn="1">
          <p15:clr>
            <a:srgbClr val="A4A3A4"/>
          </p15:clr>
        </p15:guide>
        <p15:guide id="3" pos="7200" userDrawn="1">
          <p15:clr>
            <a:srgbClr val="A4A3A4"/>
          </p15:clr>
        </p15:guide>
        <p15:guide id="4" pos="4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387"/>
    <a:srgbClr val="FF2625"/>
    <a:srgbClr val="007788"/>
    <a:srgbClr val="297C2A"/>
    <a:srgbClr val="F69000"/>
    <a:srgbClr val="01C2D1"/>
    <a:srgbClr val="D6D734"/>
    <a:srgbClr val="005C68"/>
    <a:srgbClr val="3B2E58"/>
    <a:srgbClr val="6B292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24" autoAdjust="0"/>
  </p:normalViewPr>
  <p:slideViewPr>
    <p:cSldViewPr snapToGrid="0">
      <p:cViewPr>
        <p:scale>
          <a:sx n="85" d="100"/>
          <a:sy n="85" d="100"/>
        </p:scale>
        <p:origin x="40" y="-64"/>
      </p:cViewPr>
      <p:guideLst>
        <p:guide orient="horz" pos="2160"/>
        <p:guide pos="480"/>
        <p:guide pos="7200"/>
        <p:guide pos="4368"/>
      </p:guideLst>
    </p:cSldViewPr>
  </p:slideViewPr>
  <p:notesTextViewPr>
    <p:cViewPr>
      <p:scale>
        <a:sx n="1" d="1"/>
        <a:sy n="1" d="1"/>
      </p:scale>
      <p:origin x="0" y="0"/>
    </p:cViewPr>
  </p:notesTextViewPr>
  <p:sorterViewPr>
    <p:cViewPr>
      <p:scale>
        <a:sx n="94" d="100"/>
        <a:sy n="9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D9F622F8-1824-4338-8C3C-5529D3BDEF4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30723" name="Rectangle 3">
            <a:extLst>
              <a:ext uri="{FF2B5EF4-FFF2-40B4-BE49-F238E27FC236}">
                <a16:creationId xmlns:a16="http://schemas.microsoft.com/office/drawing/2014/main" id="{618DDD53-BB38-4118-BC75-9CE27D49C55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14340" name="Rectangle 4">
            <a:extLst>
              <a:ext uri="{FF2B5EF4-FFF2-40B4-BE49-F238E27FC236}">
                <a16:creationId xmlns:a16="http://schemas.microsoft.com/office/drawing/2014/main" id="{6C03B6F7-B1AE-4118-ABA2-FFEC9B8F0E9C}"/>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5" name="Rectangle 5">
            <a:extLst>
              <a:ext uri="{FF2B5EF4-FFF2-40B4-BE49-F238E27FC236}">
                <a16:creationId xmlns:a16="http://schemas.microsoft.com/office/drawing/2014/main" id="{646F5356-BDE8-43C1-9587-85323D02B191}"/>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a:extLst>
              <a:ext uri="{FF2B5EF4-FFF2-40B4-BE49-F238E27FC236}">
                <a16:creationId xmlns:a16="http://schemas.microsoft.com/office/drawing/2014/main" id="{89912C35-11A9-4DA7-8476-F1823F658CA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30727" name="Rectangle 7">
            <a:extLst>
              <a:ext uri="{FF2B5EF4-FFF2-40B4-BE49-F238E27FC236}">
                <a16:creationId xmlns:a16="http://schemas.microsoft.com/office/drawing/2014/main" id="{7180ED79-CEC3-4FB9-B511-8597B20A0C10}"/>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DEB7EE2-04A2-4FB2-9625-C9C73AC4D32F}"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FA4671F7-4D2C-4B1E-AED7-24676BE8B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47842D7-C728-4EBD-982B-B8BE79E4DBBE}" type="slidenum">
              <a:rPr lang="en-US" altLang="en-US"/>
              <a:pPr eaLnBrk="1" hangingPunct="1"/>
              <a:t>1</a:t>
            </a:fld>
            <a:endParaRPr lang="en-US" altLang="en-US" dirty="0"/>
          </a:p>
        </p:txBody>
      </p:sp>
      <p:sp>
        <p:nvSpPr>
          <p:cNvPr id="15363" name="Rectangle 2">
            <a:extLst>
              <a:ext uri="{FF2B5EF4-FFF2-40B4-BE49-F238E27FC236}">
                <a16:creationId xmlns:a16="http://schemas.microsoft.com/office/drawing/2014/main" id="{D8E83BD0-7AE4-4323-9047-FC368929C520}"/>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FDECF5EC-C5EC-4723-8F4F-A75A20018F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1950814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EB7EE2-04A2-4FB2-9625-C9C73AC4D32F}" type="slidenum">
              <a:rPr lang="en-US" altLang="en-US" smtClean="0"/>
              <a:pPr/>
              <a:t>5</a:t>
            </a:fld>
            <a:endParaRPr lang="en-US" altLang="en-US" dirty="0"/>
          </a:p>
        </p:txBody>
      </p:sp>
    </p:spTree>
    <p:extLst>
      <p:ext uri="{BB962C8B-B14F-4D97-AF65-F5344CB8AC3E}">
        <p14:creationId xmlns:p14="http://schemas.microsoft.com/office/powerpoint/2010/main" val="138341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BDB60B1-BEF5-4848-BB02-98EBFE355C13}"/>
              </a:ext>
            </a:extLst>
          </p:cNvPr>
          <p:cNvPicPr>
            <a:picLocks noChangeAspect="1"/>
          </p:cNvPicPr>
          <p:nvPr userDrawn="1"/>
        </p:nvPicPr>
        <p:blipFill>
          <a:blip r:embed="rId2"/>
          <a:srcRect/>
          <a:stretch/>
        </p:blipFill>
        <p:spPr>
          <a:xfrm>
            <a:off x="0" y="1"/>
            <a:ext cx="12191998" cy="6857999"/>
          </a:xfrm>
          <a:prstGeom prst="rect">
            <a:avLst/>
          </a:prstGeom>
        </p:spPr>
      </p:pic>
      <p:sp>
        <p:nvSpPr>
          <p:cNvPr id="4" name="Title 3">
            <a:extLst>
              <a:ext uri="{FF2B5EF4-FFF2-40B4-BE49-F238E27FC236}">
                <a16:creationId xmlns:a16="http://schemas.microsoft.com/office/drawing/2014/main" id="{FE7964CB-E75A-4A03-88D3-6A48EF650A09}"/>
              </a:ext>
            </a:extLst>
          </p:cNvPr>
          <p:cNvSpPr>
            <a:spLocks noGrp="1"/>
          </p:cNvSpPr>
          <p:nvPr>
            <p:ph type="title" hasCustomPrompt="1"/>
          </p:nvPr>
        </p:nvSpPr>
        <p:spPr>
          <a:xfrm>
            <a:off x="5442012" y="2766219"/>
            <a:ext cx="6220101" cy="1325563"/>
          </a:xfrm>
          <a:prstGeom prst="rect">
            <a:avLst/>
          </a:prstGeom>
        </p:spPr>
        <p:txBody>
          <a:bodyPr/>
          <a:lstStyle>
            <a:lvl1pPr>
              <a:defRPr b="1"/>
            </a:lvl1pPr>
          </a:lstStyle>
          <a:p>
            <a:r>
              <a:rPr lang="en-US" dirty="0"/>
              <a:t>Insert title here</a:t>
            </a:r>
          </a:p>
        </p:txBody>
      </p:sp>
    </p:spTree>
    <p:extLst>
      <p:ext uri="{BB962C8B-B14F-4D97-AF65-F5344CB8AC3E}">
        <p14:creationId xmlns:p14="http://schemas.microsoft.com/office/powerpoint/2010/main" val="1440679267"/>
      </p:ext>
    </p:extLst>
  </p:cSld>
  <p:clrMapOvr>
    <a:masterClrMapping/>
  </p:clrMapOvr>
  <p:extLst>
    <p:ext uri="{DCECCB84-F9BA-43D5-87BE-67443E8EF086}">
      <p15:sldGuideLst xmlns:p15="http://schemas.microsoft.com/office/powerpoint/2012/main">
        <p15:guide id="1" pos="28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7724906-4405-47F4-B533-7291B003B0A2}"/>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accent1"/>
                </a:solidFill>
                <a:effectLst/>
                <a:latin typeface="+mj-lt"/>
                <a:ea typeface="+mn-ea"/>
                <a:cs typeface="Segoe UI" pitchFamily="34" charset="0"/>
              </a:defRPr>
            </a:lvl1pPr>
          </a:lstStyle>
          <a:p>
            <a:r>
              <a:rPr lang="en-US" dirty="0"/>
              <a:t>Insert title here</a:t>
            </a:r>
          </a:p>
        </p:txBody>
      </p:sp>
      <p:sp>
        <p:nvSpPr>
          <p:cNvPr id="14" name="Text Placeholder 4">
            <a:extLst>
              <a:ext uri="{FF2B5EF4-FFF2-40B4-BE49-F238E27FC236}">
                <a16:creationId xmlns:a16="http://schemas.microsoft.com/office/drawing/2014/main" id="{1EEF53A4-35A6-4E43-B220-67DA381C5910}"/>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bg1"/>
                </a:solidFill>
                <a:latin typeface="+mn-lt"/>
                <a:ea typeface="+mn-ea"/>
                <a:cs typeface="+mn-cs"/>
              </a:defRPr>
            </a:lvl1pPr>
          </a:lstStyle>
          <a:p>
            <a:pPr lvl="0"/>
            <a:r>
              <a:rPr lang="en-US" dirty="0"/>
              <a:t>Insert content here</a:t>
            </a:r>
          </a:p>
        </p:txBody>
      </p:sp>
      <p:pic>
        <p:nvPicPr>
          <p:cNvPr id="6" name="Picture Placeholder 5" descr="Red, blue grey white pattern background">
            <a:extLst>
              <a:ext uri="{FF2B5EF4-FFF2-40B4-BE49-F238E27FC236}">
                <a16:creationId xmlns:a16="http://schemas.microsoft.com/office/drawing/2014/main" id="{906BF34F-6945-4E11-BAEC-F66F7254C4CD}"/>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0" y="5999582"/>
            <a:ext cx="12192000" cy="858417"/>
          </a:xfrm>
          <a:prstGeom prst="rect">
            <a:avLst/>
          </a:prstGeom>
        </p:spPr>
      </p:pic>
    </p:spTree>
    <p:extLst>
      <p:ext uri="{BB962C8B-B14F-4D97-AF65-F5344CB8AC3E}">
        <p14:creationId xmlns:p14="http://schemas.microsoft.com/office/powerpoint/2010/main" val="495523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ft Pattern Content Blue titl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6" descr="Red, blue grey white pattern background">
            <a:extLst>
              <a:ext uri="{FF2B5EF4-FFF2-40B4-BE49-F238E27FC236}">
                <a16:creationId xmlns:a16="http://schemas.microsoft.com/office/drawing/2014/main" id="{BC85C715-EF0D-4E33-AC89-C35DD2596E5D}"/>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0" y="0"/>
            <a:ext cx="4767943" cy="6858000"/>
          </a:xfrm>
          <a:prstGeom prst="rect">
            <a:avLst/>
          </a:prstGeom>
        </p:spPr>
      </p:pic>
    </p:spTree>
    <p:extLst>
      <p:ext uri="{BB962C8B-B14F-4D97-AF65-F5344CB8AC3E}">
        <p14:creationId xmlns:p14="http://schemas.microsoft.com/office/powerpoint/2010/main" val="840375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ight Patter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2"/>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340929"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5" descr="Red, blue grey white pattern background">
            <a:extLst>
              <a:ext uri="{FF2B5EF4-FFF2-40B4-BE49-F238E27FC236}">
                <a16:creationId xmlns:a16="http://schemas.microsoft.com/office/drawing/2014/main" id="{8FD53BA4-73D2-4CCA-8580-11F4221524FC}"/>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7427166" y="0"/>
            <a:ext cx="4764834" cy="6858000"/>
          </a:xfrm>
          <a:prstGeom prst="rect">
            <a:avLst/>
          </a:prstGeom>
        </p:spPr>
      </p:pic>
    </p:spTree>
    <p:extLst>
      <p:ext uri="{BB962C8B-B14F-4D97-AF65-F5344CB8AC3E}">
        <p14:creationId xmlns:p14="http://schemas.microsoft.com/office/powerpoint/2010/main" val="172072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bg>
      <p:bgPr>
        <a:solidFill>
          <a:schemeClr val="accent2"/>
        </a:solidFill>
        <a:effectLst/>
      </p:bgPr>
    </p:bg>
    <p:spTree>
      <p:nvGrpSpPr>
        <p:cNvPr id="1" name=""/>
        <p:cNvGrpSpPr/>
        <p:nvPr/>
      </p:nvGrpSpPr>
      <p:grpSpPr>
        <a:xfrm>
          <a:off x="0" y="0"/>
          <a:ext cx="0" cy="0"/>
          <a:chOff x="0" y="0"/>
          <a:chExt cx="0" cy="0"/>
        </a:xfrm>
      </p:grpSpPr>
      <p:pic>
        <p:nvPicPr>
          <p:cNvPr id="8" name="Picture Placeholder 6" descr="White Striped background">
            <a:extLst>
              <a:ext uri="{FF2B5EF4-FFF2-40B4-BE49-F238E27FC236}">
                <a16:creationId xmlns:a16="http://schemas.microsoft.com/office/drawing/2014/main" id="{3917D528-010E-4303-97BF-F7F67BC661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32408829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2"/>
                </a:solidFill>
              </a:defRPr>
            </a:lvl1pPr>
          </a:lstStyle>
          <a:p>
            <a:r>
              <a:rPr lang="en-US" dirty="0"/>
              <a:t>Insert title here</a:t>
            </a:r>
          </a:p>
        </p:txBody>
      </p:sp>
      <p:sp>
        <p:nvSpPr>
          <p:cNvPr id="10" name="Text Placeholder 15">
            <a:extLst>
              <a:ext uri="{FF2B5EF4-FFF2-40B4-BE49-F238E27FC236}">
                <a16:creationId xmlns:a16="http://schemas.microsoft.com/office/drawing/2014/main" id="{780F473D-F2DF-4163-AB6E-F7327F60EC4A}"/>
              </a:ext>
            </a:extLst>
          </p:cNvPr>
          <p:cNvSpPr>
            <a:spLocks noGrp="1"/>
          </p:cNvSpPr>
          <p:nvPr>
            <p:ph type="body" sz="quarter" idx="11" hasCustomPrompt="1"/>
          </p:nvPr>
        </p:nvSpPr>
        <p:spPr>
          <a:xfrm>
            <a:off x="762000" y="1432562"/>
            <a:ext cx="10667999" cy="1158237"/>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11" name="Table Placeholder 10">
            <a:extLst>
              <a:ext uri="{FF2B5EF4-FFF2-40B4-BE49-F238E27FC236}">
                <a16:creationId xmlns:a16="http://schemas.microsoft.com/office/drawing/2014/main" id="{7DC18506-6205-438F-AA5C-D337F9975FC3}"/>
              </a:ext>
            </a:extLst>
          </p:cNvPr>
          <p:cNvSpPr>
            <a:spLocks noGrp="1"/>
          </p:cNvSpPr>
          <p:nvPr>
            <p:ph type="tbl" sz="quarter" idx="12" hasCustomPrompt="1"/>
          </p:nvPr>
        </p:nvSpPr>
        <p:spPr>
          <a:xfrm>
            <a:off x="757381" y="2591662"/>
            <a:ext cx="10667999" cy="2833776"/>
          </a:xfrm>
          <a:prstGeom prst="rect">
            <a:avLst/>
          </a:prstGeom>
        </p:spPr>
        <p:txBody>
          <a:bodyPr/>
          <a:lstStyle>
            <a:lvl1pPr marL="0" indent="0">
              <a:buNone/>
              <a:defRPr sz="1800" b="0"/>
            </a:lvl1pPr>
          </a:lstStyle>
          <a:p>
            <a:r>
              <a:rPr lang="en-US" dirty="0"/>
              <a:t>Insert content here</a:t>
            </a:r>
          </a:p>
        </p:txBody>
      </p:sp>
      <p:pic>
        <p:nvPicPr>
          <p:cNvPr id="7" name="Picture Placeholder 5" descr="Red, blue grey white pattern background">
            <a:extLst>
              <a:ext uri="{FF2B5EF4-FFF2-40B4-BE49-F238E27FC236}">
                <a16:creationId xmlns:a16="http://schemas.microsoft.com/office/drawing/2014/main" id="{CD2D4C14-919B-45F8-8FB9-55AAC8A8FCF8}"/>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0" y="5990252"/>
            <a:ext cx="12192000" cy="867748"/>
          </a:xfrm>
          <a:prstGeom prst="rect">
            <a:avLst/>
          </a:prstGeom>
        </p:spPr>
      </p:pic>
    </p:spTree>
    <p:extLst>
      <p:ext uri="{BB962C8B-B14F-4D97-AF65-F5344CB8AC3E}">
        <p14:creationId xmlns:p14="http://schemas.microsoft.com/office/powerpoint/2010/main" val="1422917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attern Conten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7668F4E-0433-49FD-9D92-3B60E9B0AEE6}"/>
              </a:ext>
            </a:extLst>
          </p:cNvPr>
          <p:cNvSpPr>
            <a:spLocks noGrp="1"/>
          </p:cNvSpPr>
          <p:nvPr>
            <p:ph type="title" hasCustomPrompt="1"/>
          </p:nvPr>
        </p:nvSpPr>
        <p:spPr>
          <a:xfrm>
            <a:off x="5199742" y="715961"/>
            <a:ext cx="6477000" cy="1189037"/>
          </a:xfrm>
          <a:prstGeom prst="rect">
            <a:avLst/>
          </a:prstGeom>
        </p:spPr>
        <p:txBody>
          <a:bodyPr anchor="t">
            <a:normAutofit/>
          </a:bodyPr>
          <a:lstStyle>
            <a:lvl1pPr>
              <a:spcBef>
                <a:spcPts val="1000"/>
              </a:spcBef>
              <a:defRPr sz="4000" b="1" spc="-50" baseline="0">
                <a:solidFill>
                  <a:schemeClr val="accent1"/>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5199743" y="1905000"/>
            <a:ext cx="6477000" cy="3276600"/>
          </a:xfrm>
          <a:prstGeom prst="rect">
            <a:avLst/>
          </a:prstGeom>
        </p:spPr>
        <p:txBody>
          <a:bodyPr/>
          <a:lstStyle>
            <a:lvl1pPr marL="0" indent="0">
              <a:lnSpc>
                <a:spcPct val="100000"/>
              </a:lnSpc>
              <a:buNone/>
              <a:defRPr sz="1800" b="1">
                <a:solidFill>
                  <a:schemeClr val="bg1"/>
                </a:solidFill>
              </a:defRPr>
            </a:lvl1pPr>
            <a:lvl2pPr marL="228600" indent="-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6" name="Picture Placeholder 6" descr="Red, blue grey white pattern background">
            <a:extLst>
              <a:ext uri="{FF2B5EF4-FFF2-40B4-BE49-F238E27FC236}">
                <a16:creationId xmlns:a16="http://schemas.microsoft.com/office/drawing/2014/main" id="{3A82D859-AED3-485F-A04E-40320B1043AA}"/>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0" y="0"/>
            <a:ext cx="4767943" cy="6858000"/>
          </a:xfrm>
          <a:prstGeom prst="rect">
            <a:avLst/>
          </a:prstGeom>
        </p:spPr>
      </p:pic>
    </p:spTree>
    <p:extLst>
      <p:ext uri="{BB962C8B-B14F-4D97-AF65-F5344CB8AC3E}">
        <p14:creationId xmlns:p14="http://schemas.microsoft.com/office/powerpoint/2010/main" val="2189876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2808" userDrawn="1">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rt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13624-9AD4-4B61-B3D1-7B21213507C0}"/>
              </a:ext>
            </a:extLst>
          </p:cNvPr>
          <p:cNvSpPr>
            <a:spLocks noGrp="1"/>
          </p:cNvSpPr>
          <p:nvPr>
            <p:ph type="title" hasCustomPrompt="1"/>
          </p:nvPr>
        </p:nvSpPr>
        <p:spPr>
          <a:xfrm>
            <a:off x="762000" y="715964"/>
            <a:ext cx="10591800" cy="646332"/>
          </a:xfrm>
          <a:prstGeom prst="rect">
            <a:avLst/>
          </a:prstGeom>
        </p:spPr>
        <p:txBody>
          <a:bodyPr>
            <a:noAutofit/>
          </a:bodyPr>
          <a:lstStyle>
            <a:lvl1pPr>
              <a:spcBef>
                <a:spcPts val="1000"/>
              </a:spcBef>
              <a:defRPr sz="4000" b="1">
                <a:solidFill>
                  <a:schemeClr val="accent3">
                    <a:lumMod val="75000"/>
                  </a:schemeClr>
                </a:solidFill>
              </a:defRPr>
            </a:lvl1pPr>
          </a:lstStyle>
          <a:p>
            <a:r>
              <a:rPr lang="en-US" dirty="0"/>
              <a:t>Insert title here</a:t>
            </a:r>
          </a:p>
        </p:txBody>
      </p:sp>
      <p:sp>
        <p:nvSpPr>
          <p:cNvPr id="7" name="Text Placeholder 15">
            <a:extLst>
              <a:ext uri="{FF2B5EF4-FFF2-40B4-BE49-F238E27FC236}">
                <a16:creationId xmlns:a16="http://schemas.microsoft.com/office/drawing/2014/main" id="{DF03C311-DDF4-44A3-9D51-D5FDC4A8E7B5}"/>
              </a:ext>
            </a:extLst>
          </p:cNvPr>
          <p:cNvSpPr>
            <a:spLocks noGrp="1"/>
          </p:cNvSpPr>
          <p:nvPr>
            <p:ph type="body" sz="quarter" idx="11" hasCustomPrompt="1"/>
          </p:nvPr>
        </p:nvSpPr>
        <p:spPr>
          <a:xfrm>
            <a:off x="762000" y="1432562"/>
            <a:ext cx="10667999" cy="927425"/>
          </a:xfrm>
          <a:prstGeom prst="rect">
            <a:avLst/>
          </a:prstGeom>
        </p:spPr>
        <p:txBody>
          <a:bodyPr/>
          <a:lstStyle>
            <a:lvl1pPr marL="0" indent="0">
              <a:lnSpc>
                <a:spcPct val="100000"/>
              </a:lnSpc>
              <a:buNone/>
              <a:defRPr sz="1800" b="0">
                <a:solidFill>
                  <a:schemeClr val="bg1"/>
                </a:solidFill>
              </a:defRPr>
            </a:lvl1pPr>
            <a:lvl2pPr marL="228600">
              <a:lnSpc>
                <a:spcPct val="100000"/>
              </a:lnSpc>
              <a:spcBef>
                <a:spcPts val="1000"/>
              </a:spcBef>
              <a:defRPr sz="1800" b="0">
                <a:solidFill>
                  <a:schemeClr val="bg1"/>
                </a:solidFill>
              </a:defRPr>
            </a:lvl2pPr>
          </a:lstStyle>
          <a:p>
            <a:pPr lvl="0"/>
            <a:r>
              <a:rPr lang="en-US" dirty="0"/>
              <a:t>Insert subtitle here</a:t>
            </a:r>
          </a:p>
          <a:p>
            <a:pPr lvl="1"/>
            <a:r>
              <a:rPr lang="en-US" dirty="0"/>
              <a:t>Insert content here</a:t>
            </a:r>
          </a:p>
        </p:txBody>
      </p:sp>
      <p:sp>
        <p:nvSpPr>
          <p:cNvPr id="8" name="SmartArt Placeholder 7">
            <a:extLst>
              <a:ext uri="{FF2B5EF4-FFF2-40B4-BE49-F238E27FC236}">
                <a16:creationId xmlns:a16="http://schemas.microsoft.com/office/drawing/2014/main" id="{9FD563C5-3DFB-47DD-8A9E-30D8084590F6}"/>
              </a:ext>
            </a:extLst>
          </p:cNvPr>
          <p:cNvSpPr>
            <a:spLocks noGrp="1"/>
          </p:cNvSpPr>
          <p:nvPr>
            <p:ph type="dgm" sz="quarter" idx="14" hasCustomPrompt="1"/>
          </p:nvPr>
        </p:nvSpPr>
        <p:spPr>
          <a:xfrm>
            <a:off x="762001" y="2369129"/>
            <a:ext cx="10667998" cy="3343657"/>
          </a:xfrm>
          <a:prstGeom prst="rect">
            <a:avLst/>
          </a:prstGeom>
        </p:spPr>
        <p:txBody>
          <a:bodyPr/>
          <a:lstStyle>
            <a:lvl1pPr marL="0" indent="0">
              <a:buNone/>
              <a:defRPr sz="1800" b="0"/>
            </a:lvl1pPr>
          </a:lstStyle>
          <a:p>
            <a:r>
              <a:rPr lang="en-US" dirty="0"/>
              <a:t>Insert Content here</a:t>
            </a:r>
          </a:p>
        </p:txBody>
      </p:sp>
      <p:pic>
        <p:nvPicPr>
          <p:cNvPr id="9" name="Picture Placeholder 8" descr="Red, blue grey white pattern background">
            <a:extLst>
              <a:ext uri="{FF2B5EF4-FFF2-40B4-BE49-F238E27FC236}">
                <a16:creationId xmlns:a16="http://schemas.microsoft.com/office/drawing/2014/main" id="{EFDBB6A3-9760-4B41-9E31-6D5DD396E16C}"/>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0" y="5999582"/>
            <a:ext cx="12192000" cy="858417"/>
          </a:xfrm>
          <a:prstGeom prst="rect">
            <a:avLst/>
          </a:prstGeom>
        </p:spPr>
      </p:pic>
    </p:spTree>
    <p:extLst>
      <p:ext uri="{BB962C8B-B14F-4D97-AF65-F5344CB8AC3E}">
        <p14:creationId xmlns:p14="http://schemas.microsoft.com/office/powerpoint/2010/main" val="4294626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Photo Content">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F45076F-4240-4B40-8CE4-637DD751A68B}"/>
              </a:ext>
            </a:extLst>
          </p:cNvPr>
          <p:cNvSpPr>
            <a:spLocks noGrp="1"/>
          </p:cNvSpPr>
          <p:nvPr>
            <p:ph type="title" hasCustomPrompt="1"/>
          </p:nvPr>
        </p:nvSpPr>
        <p:spPr>
          <a:xfrm>
            <a:off x="762000" y="715963"/>
            <a:ext cx="5334000" cy="1189038"/>
          </a:xfrm>
          <a:prstGeom prst="rect">
            <a:avLst/>
          </a:prstGeom>
        </p:spPr>
        <p:txBody>
          <a:bodyPr anchor="t">
            <a:normAutofit/>
          </a:bodyPr>
          <a:lstStyle>
            <a:lvl1pPr>
              <a:spcBef>
                <a:spcPts val="1000"/>
              </a:spcBef>
              <a:defRPr sz="4000" b="1">
                <a:solidFill>
                  <a:schemeClr val="accent2"/>
                </a:solidFill>
              </a:defRPr>
            </a:lvl1pPr>
          </a:lstStyle>
          <a:p>
            <a:r>
              <a:rPr lang="en-US" dirty="0"/>
              <a:t>Insert title here</a:t>
            </a:r>
          </a:p>
        </p:txBody>
      </p:sp>
      <p:sp>
        <p:nvSpPr>
          <p:cNvPr id="16" name="Text Placeholder 15">
            <a:extLst>
              <a:ext uri="{FF2B5EF4-FFF2-40B4-BE49-F238E27FC236}">
                <a16:creationId xmlns:a16="http://schemas.microsoft.com/office/drawing/2014/main" id="{8498B63D-F60C-4A9D-8D3E-0C7CD748FEDE}"/>
              </a:ext>
            </a:extLst>
          </p:cNvPr>
          <p:cNvSpPr>
            <a:spLocks noGrp="1"/>
          </p:cNvSpPr>
          <p:nvPr>
            <p:ph type="body" sz="quarter" idx="11" hasCustomPrompt="1"/>
          </p:nvPr>
        </p:nvSpPr>
        <p:spPr>
          <a:xfrm>
            <a:off x="762000" y="1905000"/>
            <a:ext cx="5334000" cy="3276600"/>
          </a:xfrm>
          <a:prstGeom prst="rect">
            <a:avLst/>
          </a:prstGeom>
        </p:spPr>
        <p:txBody>
          <a:bodyPr/>
          <a:lstStyle>
            <a:lvl1pPr marL="0" indent="0">
              <a:lnSpc>
                <a:spcPct val="100000"/>
              </a:lnSpc>
              <a:buNone/>
              <a:defRPr sz="1800" b="1"/>
            </a:lvl1pPr>
            <a:lvl2pPr marL="228600">
              <a:lnSpc>
                <a:spcPct val="100000"/>
              </a:lnSpc>
              <a:spcBef>
                <a:spcPts val="1000"/>
              </a:spcBef>
              <a:defRPr sz="1800"/>
            </a:lvl2pPr>
          </a:lstStyle>
          <a:p>
            <a:pPr lvl="0"/>
            <a:r>
              <a:rPr lang="en-US" dirty="0"/>
              <a:t>Insert subtitle here</a:t>
            </a:r>
          </a:p>
          <a:p>
            <a:pPr lvl="1"/>
            <a:r>
              <a:rPr lang="en-US" dirty="0"/>
              <a:t>Insert content here</a:t>
            </a:r>
          </a:p>
        </p:txBody>
      </p:sp>
      <p:sp>
        <p:nvSpPr>
          <p:cNvPr id="9" name="Picture Placeholder 13">
            <a:extLst>
              <a:ext uri="{FF2B5EF4-FFF2-40B4-BE49-F238E27FC236}">
                <a16:creationId xmlns:a16="http://schemas.microsoft.com/office/drawing/2014/main" id="{827A95C0-AE8D-46E1-9EF9-64504CBEF99E}"/>
              </a:ext>
            </a:extLst>
          </p:cNvPr>
          <p:cNvSpPr>
            <a:spLocks noGrp="1"/>
          </p:cNvSpPr>
          <p:nvPr>
            <p:ph type="pic" sz="quarter" idx="14"/>
          </p:nvPr>
        </p:nvSpPr>
        <p:spPr>
          <a:xfrm>
            <a:off x="6858000" y="715963"/>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sp>
        <p:nvSpPr>
          <p:cNvPr id="8" name="Picture Placeholder 13">
            <a:extLst>
              <a:ext uri="{FF2B5EF4-FFF2-40B4-BE49-F238E27FC236}">
                <a16:creationId xmlns:a16="http://schemas.microsoft.com/office/drawing/2014/main" id="{89E410BA-B0FE-4F0E-8BE5-D33CC016635B}"/>
              </a:ext>
            </a:extLst>
          </p:cNvPr>
          <p:cNvSpPr>
            <a:spLocks noGrp="1"/>
          </p:cNvSpPr>
          <p:nvPr>
            <p:ph type="pic" sz="quarter" idx="13"/>
          </p:nvPr>
        </p:nvSpPr>
        <p:spPr>
          <a:xfrm>
            <a:off x="6858000" y="3305541"/>
            <a:ext cx="4572000" cy="2362200"/>
          </a:xfrm>
          <a:prstGeom prst="rect">
            <a:avLst/>
          </a:prstGeom>
          <a:solidFill>
            <a:schemeClr val="tx2"/>
          </a:solidFill>
        </p:spPr>
        <p:txBody>
          <a:bodyPr>
            <a:normAutofit/>
          </a:bodyPr>
          <a:lstStyle>
            <a:lvl1pPr algn="ctr">
              <a:buNone/>
              <a:defRPr sz="1600"/>
            </a:lvl1pPr>
          </a:lstStyle>
          <a:p>
            <a:r>
              <a:rPr lang="en-US"/>
              <a:t>Click icon to add picture</a:t>
            </a:r>
            <a:endParaRPr lang="en-US" dirty="0"/>
          </a:p>
        </p:txBody>
      </p:sp>
      <p:pic>
        <p:nvPicPr>
          <p:cNvPr id="11" name="Picture Placeholder 5" descr="Red, blue grey white pattern background">
            <a:extLst>
              <a:ext uri="{FF2B5EF4-FFF2-40B4-BE49-F238E27FC236}">
                <a16:creationId xmlns:a16="http://schemas.microsoft.com/office/drawing/2014/main" id="{1014381E-E235-4624-9267-69EEEE9826F2}"/>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0" y="5980922"/>
            <a:ext cx="12192000" cy="877078"/>
          </a:xfrm>
          <a:prstGeom prst="rect">
            <a:avLst/>
          </a:prstGeom>
        </p:spPr>
      </p:pic>
    </p:spTree>
    <p:extLst>
      <p:ext uri="{BB962C8B-B14F-4D97-AF65-F5344CB8AC3E}">
        <p14:creationId xmlns:p14="http://schemas.microsoft.com/office/powerpoint/2010/main" val="1586680172"/>
      </p:ext>
    </p:extLst>
  </p:cSld>
  <p:clrMapOvr>
    <a:masterClrMapping/>
  </p:clrMapOvr>
  <p:extLst>
    <p:ext uri="{DCECCB84-F9BA-43D5-87BE-67443E8EF086}">
      <p15:sldGuideLst xmlns:p15="http://schemas.microsoft.com/office/powerpoint/2012/main">
        <p15:guide id="1" orient="horz" pos="3672"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Pattern Content Gray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7E8F-5716-4A71-B64F-EC5A742B45D2}"/>
              </a:ext>
            </a:extLst>
          </p:cNvPr>
          <p:cNvSpPr>
            <a:spLocks noGrp="1"/>
          </p:cNvSpPr>
          <p:nvPr>
            <p:ph type="title" hasCustomPrompt="1"/>
          </p:nvPr>
        </p:nvSpPr>
        <p:spPr>
          <a:xfrm>
            <a:off x="762000" y="715961"/>
            <a:ext cx="6477000" cy="1189038"/>
          </a:xfrm>
          <a:prstGeom prst="rect">
            <a:avLst/>
          </a:prstGeom>
        </p:spPr>
        <p:txBody>
          <a:bodyPr anchor="t">
            <a:noAutofit/>
          </a:bodyPr>
          <a:lstStyle>
            <a:lvl1pPr>
              <a:spcBef>
                <a:spcPts val="1000"/>
              </a:spcBef>
              <a:defRPr sz="4000" b="1">
                <a:solidFill>
                  <a:schemeClr val="accent3">
                    <a:lumMod val="75000"/>
                  </a:schemeClr>
                </a:solidFill>
              </a:defRPr>
            </a:lvl1pPr>
          </a:lstStyle>
          <a:p>
            <a:r>
              <a:rPr lang="en-US" dirty="0"/>
              <a:t>Insert title here</a:t>
            </a:r>
          </a:p>
        </p:txBody>
      </p:sp>
      <p:sp>
        <p:nvSpPr>
          <p:cNvPr id="12" name="Text Placeholder 15">
            <a:extLst>
              <a:ext uri="{FF2B5EF4-FFF2-40B4-BE49-F238E27FC236}">
                <a16:creationId xmlns:a16="http://schemas.microsoft.com/office/drawing/2014/main" id="{E8DBED36-2461-46D0-AF71-79E0064B3758}"/>
              </a:ext>
            </a:extLst>
          </p:cNvPr>
          <p:cNvSpPr>
            <a:spLocks noGrp="1"/>
          </p:cNvSpPr>
          <p:nvPr>
            <p:ph type="body" sz="quarter" idx="11" hasCustomPrompt="1"/>
          </p:nvPr>
        </p:nvSpPr>
        <p:spPr>
          <a:xfrm>
            <a:off x="762000" y="1905000"/>
            <a:ext cx="6477000" cy="3276600"/>
          </a:xfrm>
          <a:prstGeom prst="rect">
            <a:avLst/>
          </a:prstGeom>
        </p:spPr>
        <p:txBody>
          <a:bodyPr/>
          <a:lstStyle>
            <a:lvl1pPr marL="0" indent="0">
              <a:lnSpc>
                <a:spcPct val="100000"/>
              </a:lnSpc>
              <a:buNone/>
              <a:defRPr sz="1800" b="1">
                <a:solidFill>
                  <a:schemeClr val="bg1"/>
                </a:solidFill>
              </a:defRPr>
            </a:lvl1pPr>
            <a:lvl2pPr marL="228600">
              <a:lnSpc>
                <a:spcPct val="100000"/>
              </a:lnSpc>
              <a:spcBef>
                <a:spcPts val="1000"/>
              </a:spcBef>
              <a:defRPr sz="1800">
                <a:solidFill>
                  <a:schemeClr val="bg1"/>
                </a:solidFill>
              </a:defRPr>
            </a:lvl2pPr>
          </a:lstStyle>
          <a:p>
            <a:pPr lvl="0"/>
            <a:r>
              <a:rPr lang="en-US" dirty="0"/>
              <a:t>Insert subtitle here</a:t>
            </a:r>
          </a:p>
          <a:p>
            <a:pPr lvl="1"/>
            <a:r>
              <a:rPr lang="en-US" dirty="0"/>
              <a:t>Insert content here</a:t>
            </a:r>
          </a:p>
        </p:txBody>
      </p:sp>
      <p:pic>
        <p:nvPicPr>
          <p:cNvPr id="5" name="Picture Placeholder 6" descr="Red, blue grey white pattern background">
            <a:extLst>
              <a:ext uri="{FF2B5EF4-FFF2-40B4-BE49-F238E27FC236}">
                <a16:creationId xmlns:a16="http://schemas.microsoft.com/office/drawing/2014/main" id="{6696C96D-182E-490E-A117-B60FF1853675}"/>
              </a:ext>
            </a:extLst>
          </p:cNvPr>
          <p:cNvPicPr>
            <a:picLocks noChangeAspect="1"/>
          </p:cNvPicPr>
          <p:nvPr userDrawn="1"/>
        </p:nvPicPr>
        <p:blipFill rotWithShape="1">
          <a:blip r:embed="rId2" cstate="screen">
            <a:extLst>
              <a:ext uri="{28A0092B-C50C-407E-A947-70E740481C1C}">
                <a14:useLocalDpi xmlns:a14="http://schemas.microsoft.com/office/drawing/2010/main" val="0"/>
              </a:ext>
            </a:extLst>
          </a:blip>
          <a:srcRect/>
          <a:stretch/>
        </p:blipFill>
        <p:spPr>
          <a:xfrm>
            <a:off x="7427166" y="0"/>
            <a:ext cx="4764834" cy="6858000"/>
          </a:xfrm>
          <a:prstGeom prst="rect">
            <a:avLst/>
          </a:prstGeom>
        </p:spPr>
      </p:pic>
    </p:spTree>
    <p:extLst>
      <p:ext uri="{BB962C8B-B14F-4D97-AF65-F5344CB8AC3E}">
        <p14:creationId xmlns:p14="http://schemas.microsoft.com/office/powerpoint/2010/main" val="3951428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0" userDrawn="1">
          <p15:clr>
            <a:srgbClr val="5ACBF0"/>
          </p15:clr>
        </p15:guide>
        <p15:guide id="4" orient="horz" pos="2487" userDrawn="1">
          <p15:clr>
            <a:srgbClr val="5ACBF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clusion">
    <p:bg>
      <p:bgPr>
        <a:solidFill>
          <a:schemeClr val="accent1"/>
        </a:solidFill>
        <a:effectLst/>
      </p:bgPr>
    </p:bg>
    <p:spTree>
      <p:nvGrpSpPr>
        <p:cNvPr id="1" name=""/>
        <p:cNvGrpSpPr/>
        <p:nvPr/>
      </p:nvGrpSpPr>
      <p:grpSpPr>
        <a:xfrm>
          <a:off x="0" y="0"/>
          <a:ext cx="0" cy="0"/>
          <a:chOff x="0" y="0"/>
          <a:chExt cx="0" cy="0"/>
        </a:xfrm>
      </p:grpSpPr>
      <p:pic>
        <p:nvPicPr>
          <p:cNvPr id="8" name="Picture Placeholder 6" descr="Picture placeholder ">
            <a:extLst>
              <a:ext uri="{FF2B5EF4-FFF2-40B4-BE49-F238E27FC236}">
                <a16:creationId xmlns:a16="http://schemas.microsoft.com/office/drawing/2014/main" id="{21F9B252-B7D4-4DA8-92E8-8A98BFEF41B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Title 1">
            <a:extLst>
              <a:ext uri="{FF2B5EF4-FFF2-40B4-BE49-F238E27FC236}">
                <a16:creationId xmlns:a16="http://schemas.microsoft.com/office/drawing/2014/main" id="{3D9303A2-B30A-054C-B809-053B909E125F}"/>
              </a:ext>
            </a:extLst>
          </p:cNvPr>
          <p:cNvSpPr>
            <a:spLocks noGrp="1"/>
          </p:cNvSpPr>
          <p:nvPr>
            <p:ph type="title" hasCustomPrompt="1"/>
          </p:nvPr>
        </p:nvSpPr>
        <p:spPr>
          <a:xfrm>
            <a:off x="1525301" y="1995467"/>
            <a:ext cx="9141397" cy="615553"/>
          </a:xfrm>
          <a:prstGeom prst="rect">
            <a:avLst/>
          </a:prstGeom>
          <a:noFill/>
        </p:spPr>
        <p:txBody>
          <a:bodyPr wrap="square" lIns="0" tIns="0" rIns="0" bIns="0" anchor="b" anchorCtr="0">
            <a:spAutoFit/>
          </a:bodyPr>
          <a:lstStyle>
            <a:lvl1pPr algn="ctr" defTabSz="932742" rtl="0" eaLnBrk="1" latinLnBrk="0" hangingPunct="1">
              <a:lnSpc>
                <a:spcPct val="100000"/>
              </a:lnSpc>
              <a:spcBef>
                <a:spcPct val="0"/>
              </a:spcBef>
              <a:buNone/>
              <a:defRPr lang="en-US" sz="4000" b="1" i="0" kern="1200" cap="none" spc="-50" baseline="0" dirty="0">
                <a:ln w="3175">
                  <a:noFill/>
                </a:ln>
                <a:solidFill>
                  <a:schemeClr val="tx1"/>
                </a:solidFill>
                <a:effectLst/>
                <a:latin typeface="+mj-lt"/>
                <a:ea typeface="+mn-ea"/>
                <a:cs typeface="Segoe UI" pitchFamily="34" charset="0"/>
              </a:defRPr>
            </a:lvl1pPr>
          </a:lstStyle>
          <a:p>
            <a:r>
              <a:rPr lang="en-US" dirty="0"/>
              <a:t>Insert title here</a:t>
            </a:r>
          </a:p>
        </p:txBody>
      </p:sp>
      <p:sp>
        <p:nvSpPr>
          <p:cNvPr id="6" name="Text Placeholder 4">
            <a:extLst>
              <a:ext uri="{FF2B5EF4-FFF2-40B4-BE49-F238E27FC236}">
                <a16:creationId xmlns:a16="http://schemas.microsoft.com/office/drawing/2014/main" id="{10F58DD1-3970-D84D-8040-EF33B0971D59}"/>
              </a:ext>
            </a:extLst>
          </p:cNvPr>
          <p:cNvSpPr>
            <a:spLocks noGrp="1"/>
          </p:cNvSpPr>
          <p:nvPr>
            <p:ph type="body" sz="quarter" idx="12" hasCustomPrompt="1"/>
          </p:nvPr>
        </p:nvSpPr>
        <p:spPr>
          <a:xfrm>
            <a:off x="2196307" y="3260705"/>
            <a:ext cx="7799387" cy="1534757"/>
          </a:xfrm>
          <a:prstGeom prst="rect">
            <a:avLst/>
          </a:prstGeom>
          <a:noFill/>
        </p:spPr>
        <p:txBody>
          <a:bodyPr wrap="square" lIns="0" tIns="0" rIns="0" bIns="0">
            <a:noAutofit/>
          </a:bodyPr>
          <a:lstStyle>
            <a:lvl1pPr marL="0" indent="0" algn="ctr">
              <a:lnSpc>
                <a:spcPct val="100000"/>
              </a:lnSpc>
              <a:spcBef>
                <a:spcPts val="0"/>
              </a:spcBef>
              <a:spcAft>
                <a:spcPts val="0"/>
              </a:spcAft>
              <a:buFont typeface="Arial" panose="020B0604020202020204" pitchFamily="34" charset="0"/>
              <a:buNone/>
              <a:defRPr lang="en-US" sz="1800" kern="1200" dirty="0">
                <a:solidFill>
                  <a:schemeClr val="tx1"/>
                </a:solidFill>
                <a:latin typeface="+mn-lt"/>
                <a:ea typeface="+mn-ea"/>
                <a:cs typeface="+mn-cs"/>
              </a:defRPr>
            </a:lvl1pPr>
          </a:lstStyle>
          <a:p>
            <a:pPr lvl="0"/>
            <a:r>
              <a:rPr lang="en-US" dirty="0"/>
              <a:t>Insert content here</a:t>
            </a:r>
          </a:p>
        </p:txBody>
      </p:sp>
    </p:spTree>
    <p:extLst>
      <p:ext uri="{BB962C8B-B14F-4D97-AF65-F5344CB8AC3E}">
        <p14:creationId xmlns:p14="http://schemas.microsoft.com/office/powerpoint/2010/main" val="4100711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6127">
          <p15:clr>
            <a:srgbClr val="5ACBF0"/>
          </p15:clr>
        </p15:guide>
        <p15:guide id="3" orient="horz" pos="2243" userDrawn="1">
          <p15:clr>
            <a:srgbClr val="5ACBF0"/>
          </p15:clr>
        </p15:guide>
        <p15:guide id="4" orient="horz" pos="2488" userDrawn="1">
          <p15:clr>
            <a:srgbClr val="5ACBF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9690444"/>
      </p:ext>
    </p:extLst>
  </p:cSld>
  <p:clrMap bg1="dk1" tx1="lt1" bg2="dk2" tx2="lt2" accent1="accent1" accent2="accent2" accent3="accent3" accent4="accent4" accent5="accent5" accent6="accent6" hlink="hlink" folHlink="folHlink"/>
  <p:sldLayoutIdLst>
    <p:sldLayoutId id="2147483689" r:id="rId1"/>
    <p:sldLayoutId id="2147483699" r:id="rId2"/>
    <p:sldLayoutId id="2147483700" r:id="rId3"/>
    <p:sldLayoutId id="2147483691" r:id="rId4"/>
    <p:sldLayoutId id="2147483701" r:id="rId5"/>
    <p:sldLayoutId id="2147483706" r:id="rId6"/>
    <p:sldLayoutId id="2147483702" r:id="rId7"/>
    <p:sldLayoutId id="2147483704" r:id="rId8"/>
    <p:sldLayoutId id="2147483703" r:id="rId9"/>
    <p:sldLayoutId id="2147483690" r:id="rId10"/>
    <p:sldLayoutId id="2147483708"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khanacademy.org/" TargetMode="External"/><Relationship Id="rId2" Type="http://schemas.openxmlformats.org/officeDocument/2006/relationships/hyperlink" Target="http://www.collegeboard.org/" TargetMode="Externa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D2DB031-9003-4F74-A88F-FE2A2ABABC72}"/>
              </a:ext>
            </a:extLst>
          </p:cNvPr>
          <p:cNvSpPr>
            <a:spLocks noGrp="1" noChangeArrowheads="1"/>
          </p:cNvSpPr>
          <p:nvPr>
            <p:ph type="title"/>
          </p:nvPr>
        </p:nvSpPr>
        <p:spPr>
          <a:xfrm>
            <a:off x="5442012" y="2766219"/>
            <a:ext cx="6220101" cy="1325563"/>
          </a:xfrm>
        </p:spPr>
        <p:txBody>
          <a:bodyPr anchor="ctr">
            <a:noAutofit/>
          </a:bodyPr>
          <a:lstStyle/>
          <a:p>
            <a:pPr algn="ctr"/>
            <a:br>
              <a:rPr lang="en-US" altLang="en-US" sz="6600" dirty="0">
                <a:solidFill>
                  <a:schemeClr val="accent2"/>
                </a:solidFill>
              </a:rPr>
            </a:br>
            <a:r>
              <a:rPr lang="en-US" altLang="en-US" sz="6600" dirty="0">
                <a:solidFill>
                  <a:srgbClr val="0070C0"/>
                </a:solidFill>
              </a:rPr>
              <a:t>Digital PSAT </a:t>
            </a:r>
            <a:br>
              <a:rPr lang="en-US" altLang="en-US" sz="6600" dirty="0">
                <a:solidFill>
                  <a:srgbClr val="0070C0"/>
                </a:solidFill>
              </a:rPr>
            </a:br>
            <a:r>
              <a:rPr lang="en-US" altLang="en-US" sz="6600" dirty="0">
                <a:solidFill>
                  <a:srgbClr val="0070C0"/>
                </a:solidFill>
              </a:rPr>
              <a:t>Exam 2023</a:t>
            </a:r>
            <a:br>
              <a:rPr lang="en-US" altLang="en-US" sz="6600" dirty="0"/>
            </a:br>
            <a:br>
              <a:rPr lang="en-US" altLang="en-US" sz="6600" dirty="0">
                <a:solidFill>
                  <a:schemeClr val="accent2"/>
                </a:solidFill>
              </a:rPr>
            </a:br>
            <a:r>
              <a:rPr lang="en-US" altLang="en-US" sz="3600" dirty="0">
                <a:solidFill>
                  <a:schemeClr val="accent2"/>
                </a:solidFill>
              </a:rPr>
              <a:t>West Broward High School</a:t>
            </a:r>
            <a:endParaRPr lang="en-US" altLang="en-US" sz="3600" dirty="0"/>
          </a:p>
        </p:txBody>
      </p:sp>
    </p:spTree>
    <p:extLst>
      <p:ext uri="{BB962C8B-B14F-4D97-AF65-F5344CB8AC3E}">
        <p14:creationId xmlns:p14="http://schemas.microsoft.com/office/powerpoint/2010/main" val="1543265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413468" y="299803"/>
            <a:ext cx="6825532" cy="951876"/>
          </a:xfrm>
        </p:spPr>
        <p:txBody>
          <a:bodyPr/>
          <a:lstStyle/>
          <a:p>
            <a:pPr algn="ctr"/>
            <a:r>
              <a:rPr lang="en-US" b="1" i="0" dirty="0">
                <a:solidFill>
                  <a:srgbClr val="263679"/>
                </a:solidFill>
                <a:effectLst/>
                <a:latin typeface="roboto" panose="02000000000000000000" pitchFamily="2" charset="0"/>
              </a:rPr>
              <a:t>Khan Academy Resources</a:t>
            </a: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413468" y="1379095"/>
            <a:ext cx="6689461" cy="4528723"/>
          </a:xfrm>
        </p:spPr>
        <p:txBody>
          <a:bodyPr/>
          <a:lstStyle/>
          <a:p>
            <a:pPr marL="285750" indent="-285750">
              <a:buFont typeface="Arial" panose="020B0604020202020204" pitchFamily="34" charset="0"/>
              <a:buChar char="•"/>
            </a:pPr>
            <a:r>
              <a:rPr lang="en-US" b="0" dirty="0">
                <a:latin typeface="Montserrat Light" panose="020F0502020204030204" pitchFamily="2" charset="0"/>
              </a:rPr>
              <a:t>Go to Khanacademy.org</a:t>
            </a:r>
          </a:p>
          <a:p>
            <a:pPr marL="514350" lvl="1" indent="-285750"/>
            <a:r>
              <a:rPr lang="en-US" dirty="0">
                <a:latin typeface="Montserrat Light" panose="020F0502020204030204" pitchFamily="2" charset="0"/>
              </a:rPr>
              <a:t>Sign in or create an account</a:t>
            </a:r>
          </a:p>
          <a:p>
            <a:pPr marL="1428750" lvl="2" indent="-285750"/>
            <a:r>
              <a:rPr lang="en-US" dirty="0">
                <a:latin typeface="Montserrat Light" panose="020F0502020204030204" pitchFamily="2" charset="0"/>
              </a:rPr>
              <a:t>Go to </a:t>
            </a:r>
            <a:r>
              <a:rPr lang="en-US" dirty="0">
                <a:solidFill>
                  <a:srgbClr val="FF0000"/>
                </a:solidFill>
                <a:latin typeface="Montserrat Light" panose="020F0502020204030204" pitchFamily="2" charset="0"/>
              </a:rPr>
              <a:t>Courses</a:t>
            </a:r>
            <a:r>
              <a:rPr lang="en-US" dirty="0">
                <a:latin typeface="Montserrat Light" panose="020F0502020204030204" pitchFamily="2" charset="0"/>
              </a:rPr>
              <a:t> on top left menu</a:t>
            </a:r>
          </a:p>
          <a:p>
            <a:pPr marL="1885950" lvl="3" indent="-285750"/>
            <a:r>
              <a:rPr lang="en-US" b="0" dirty="0">
                <a:latin typeface="Montserrat Light" panose="020F0502020204030204" pitchFamily="2" charset="0"/>
              </a:rPr>
              <a:t>Go to third column and click on </a:t>
            </a:r>
            <a:r>
              <a:rPr lang="en-US" dirty="0">
                <a:solidFill>
                  <a:srgbClr val="FF0000"/>
                </a:solidFill>
                <a:latin typeface="Montserrat Light" panose="020F0502020204030204" pitchFamily="2" charset="0"/>
              </a:rPr>
              <a:t>D</a:t>
            </a:r>
            <a:r>
              <a:rPr lang="en-US" b="0" dirty="0">
                <a:solidFill>
                  <a:srgbClr val="FF0000"/>
                </a:solidFill>
                <a:latin typeface="Montserrat Light" panose="020F0502020204030204" pitchFamily="2" charset="0"/>
              </a:rPr>
              <a:t>igital SAT</a:t>
            </a:r>
          </a:p>
          <a:p>
            <a:pPr marL="2343150" lvl="4" indent="-285750"/>
            <a:r>
              <a:rPr lang="en-US" dirty="0">
                <a:latin typeface="Montserrat Light" panose="020F0502020204030204" pitchFamily="2" charset="0"/>
              </a:rPr>
              <a:t>Answer the two questions – Select US and year 2024</a:t>
            </a:r>
          </a:p>
          <a:p>
            <a:pPr marL="2343150" lvl="4" indent="-285750"/>
            <a:r>
              <a:rPr lang="en-US" dirty="0">
                <a:latin typeface="Montserrat Light" panose="020F0502020204030204" pitchFamily="2" charset="0"/>
              </a:rPr>
              <a:t>Click on </a:t>
            </a:r>
            <a:r>
              <a:rPr lang="en-US" dirty="0">
                <a:solidFill>
                  <a:srgbClr val="FF0000"/>
                </a:solidFill>
                <a:latin typeface="Montserrat Light" panose="020F0502020204030204" pitchFamily="2" charset="0"/>
              </a:rPr>
              <a:t>Start Practicing</a:t>
            </a:r>
          </a:p>
          <a:p>
            <a:pPr marL="2343150" lvl="4" indent="-285750"/>
            <a:r>
              <a:rPr lang="en-US" dirty="0">
                <a:latin typeface="Montserrat Light" panose="020F0502020204030204" pitchFamily="2" charset="0"/>
              </a:rPr>
              <a:t>There you will have access to the platform with an abundant amount of practice at all levels for math, reading, and writing.</a:t>
            </a:r>
          </a:p>
          <a:p>
            <a:pPr marL="2800350" lvl="5" indent="-285750"/>
            <a:r>
              <a:rPr lang="en-US" dirty="0">
                <a:solidFill>
                  <a:schemeClr val="bg1"/>
                </a:solidFill>
                <a:latin typeface="Montserrat Light" panose="020F0502020204030204" pitchFamily="2" charset="0"/>
              </a:rPr>
              <a:t>Three levels</a:t>
            </a:r>
          </a:p>
          <a:p>
            <a:pPr marL="3257550" lvl="6" indent="-285750"/>
            <a:r>
              <a:rPr lang="en-US" dirty="0">
                <a:solidFill>
                  <a:schemeClr val="bg1"/>
                </a:solidFill>
                <a:latin typeface="Montserrat Light" panose="020F0502020204030204" pitchFamily="2" charset="0"/>
              </a:rPr>
              <a:t>Foundations – basic</a:t>
            </a:r>
          </a:p>
          <a:p>
            <a:pPr marL="3257550" lvl="6" indent="-285750"/>
            <a:r>
              <a:rPr lang="en-US" dirty="0">
                <a:solidFill>
                  <a:schemeClr val="bg1"/>
                </a:solidFill>
                <a:latin typeface="Montserrat Light" panose="020F0502020204030204" pitchFamily="2" charset="0"/>
              </a:rPr>
              <a:t>Medium</a:t>
            </a:r>
          </a:p>
          <a:p>
            <a:pPr marL="3257550" lvl="6" indent="-285750"/>
            <a:r>
              <a:rPr lang="en-US" dirty="0">
                <a:solidFill>
                  <a:schemeClr val="bg1"/>
                </a:solidFill>
                <a:latin typeface="Montserrat Light" panose="020F0502020204030204" pitchFamily="2" charset="0"/>
              </a:rPr>
              <a:t>Advanced</a:t>
            </a:r>
          </a:p>
        </p:txBody>
      </p:sp>
    </p:spTree>
    <p:extLst>
      <p:ext uri="{BB962C8B-B14F-4D97-AF65-F5344CB8AC3E}">
        <p14:creationId xmlns:p14="http://schemas.microsoft.com/office/powerpoint/2010/main" val="33585577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1525301" y="1133692"/>
            <a:ext cx="9141397" cy="1477328"/>
          </a:xfrm>
        </p:spPr>
        <p:txBody>
          <a:bodyPr/>
          <a:lstStyle/>
          <a:p>
            <a:pPr algn="ctr"/>
            <a:r>
              <a:rPr lang="en-US" sz="4800" b="1" i="0" dirty="0">
                <a:solidFill>
                  <a:srgbClr val="263679"/>
                </a:solidFill>
                <a:effectLst/>
                <a:latin typeface="roboto" panose="02000000000000000000" pitchFamily="2" charset="0"/>
              </a:rPr>
              <a:t>Reminders for a Successful Testing Day</a:t>
            </a:r>
          </a:p>
        </p:txBody>
      </p:sp>
      <p:sp>
        <p:nvSpPr>
          <p:cNvPr id="8" name="Text Placeholder 7">
            <a:extLst>
              <a:ext uri="{FF2B5EF4-FFF2-40B4-BE49-F238E27FC236}">
                <a16:creationId xmlns:a16="http://schemas.microsoft.com/office/drawing/2014/main" id="{F37098E8-1E9D-F8C4-CBC8-4293A31DEA36}"/>
              </a:ext>
            </a:extLst>
          </p:cNvPr>
          <p:cNvSpPr>
            <a:spLocks noGrp="1"/>
          </p:cNvSpPr>
          <p:nvPr>
            <p:ph type="body" sz="quarter" idx="12"/>
          </p:nvPr>
        </p:nvSpPr>
        <p:spPr/>
        <p:txBody>
          <a:bodyPr/>
          <a:lstStyle/>
          <a:p>
            <a:pPr marL="285750" indent="-285750">
              <a:buFont typeface="Arial" panose="020B0604020202020204" pitchFamily="34" charset="0"/>
              <a:buChar char="•"/>
            </a:pPr>
            <a:r>
              <a:rPr lang="en-US" sz="2400" dirty="0">
                <a:latin typeface="Roboto Light" panose="02000000000000000000" pitchFamily="2" charset="0"/>
                <a:ea typeface="Roboto Light" panose="02000000000000000000" pitchFamily="2" charset="0"/>
              </a:rPr>
              <a:t>Know the date, time, and location of your test.  Ask your teachers!</a:t>
            </a:r>
          </a:p>
          <a:p>
            <a:pPr marL="285750" indent="-285750">
              <a:buFont typeface="Arial" panose="020B0604020202020204" pitchFamily="34" charset="0"/>
              <a:buChar char="•"/>
            </a:pPr>
            <a:r>
              <a:rPr lang="en-US" sz="2400" b="1" dirty="0">
                <a:latin typeface="Roboto Light" panose="02000000000000000000" pitchFamily="2" charset="0"/>
                <a:ea typeface="Roboto Light" panose="02000000000000000000" pitchFamily="2" charset="0"/>
              </a:rPr>
              <a:t>Bring your own approved calculator.</a:t>
            </a:r>
          </a:p>
          <a:p>
            <a:pPr marL="285750" indent="-285750">
              <a:buFont typeface="Arial" panose="020B0604020202020204" pitchFamily="34" charset="0"/>
              <a:buChar char="•"/>
            </a:pPr>
            <a:r>
              <a:rPr lang="en-US" sz="2400" b="1" dirty="0">
                <a:latin typeface="Roboto Light" panose="02000000000000000000" pitchFamily="2" charset="0"/>
                <a:ea typeface="Roboto Light" panose="02000000000000000000" pitchFamily="2" charset="0"/>
              </a:rPr>
              <a:t>Get a good night’s rest and eat a proper breakfast</a:t>
            </a:r>
          </a:p>
          <a:p>
            <a:pPr marL="285750" indent="-285750">
              <a:buFont typeface="Arial" panose="020B0604020202020204" pitchFamily="34" charset="0"/>
              <a:buChar char="•"/>
            </a:pPr>
            <a:endParaRPr lang="en-US" b="1" dirty="0">
              <a:latin typeface="Roboto Light" panose="02000000000000000000" pitchFamily="2" charset="0"/>
              <a:ea typeface="Roboto Light" panose="02000000000000000000" pitchFamily="2" charset="0"/>
            </a:endParaRPr>
          </a:p>
          <a:p>
            <a:pPr marL="285750" indent="-285750">
              <a:buFont typeface="Arial" panose="020B0604020202020204" pitchFamily="34" charset="0"/>
              <a:buChar char="•"/>
            </a:pPr>
            <a:endParaRPr lang="en-US" b="1" dirty="0">
              <a:latin typeface="Roboto Light" panose="02000000000000000000" pitchFamily="2" charset="0"/>
              <a:ea typeface="Roboto Light" panose="02000000000000000000" pitchFamily="2" charset="0"/>
            </a:endParaRPr>
          </a:p>
          <a:p>
            <a:pPr marL="285750" indent="-285750">
              <a:buFont typeface="Arial" panose="020B0604020202020204" pitchFamily="34" charset="0"/>
              <a:buChar char="•"/>
            </a:pPr>
            <a:r>
              <a:rPr lang="en-US" sz="3600" b="1" dirty="0">
                <a:latin typeface="Roboto Light" panose="02000000000000000000" pitchFamily="2" charset="0"/>
                <a:ea typeface="Roboto Light" panose="02000000000000000000" pitchFamily="2" charset="0"/>
              </a:rPr>
              <a:t>KNOW THE FORMAT OF THE NEW DIGITAL TEST!!!!!!!!</a:t>
            </a:r>
          </a:p>
          <a:p>
            <a:pPr marL="285750" indent="-285750">
              <a:buFont typeface="Arial" panose="020B0604020202020204" pitchFamily="34" charset="0"/>
              <a:buChar char="•"/>
            </a:pPr>
            <a:endParaRPr lang="en-US" b="1" dirty="0"/>
          </a:p>
        </p:txBody>
      </p:sp>
    </p:spTree>
    <p:extLst>
      <p:ext uri="{BB962C8B-B14F-4D97-AF65-F5344CB8AC3E}">
        <p14:creationId xmlns:p14="http://schemas.microsoft.com/office/powerpoint/2010/main" val="99264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1525301" y="697044"/>
            <a:ext cx="9141397" cy="1056806"/>
          </a:xfrm>
        </p:spPr>
        <p:txBody>
          <a:bodyPr/>
          <a:lstStyle/>
          <a:p>
            <a:pPr algn="ctr"/>
            <a:r>
              <a:rPr lang="en-US" b="1" i="0" dirty="0">
                <a:solidFill>
                  <a:srgbClr val="263679"/>
                </a:solidFill>
                <a:effectLst/>
                <a:latin typeface="roboto" panose="02000000000000000000" pitchFamily="2" charset="0"/>
              </a:rPr>
              <a:t>One last very important reminder about testing day, October 12</a:t>
            </a:r>
            <a:r>
              <a:rPr lang="en-US" b="1" i="0" baseline="30000" dirty="0">
                <a:solidFill>
                  <a:srgbClr val="263679"/>
                </a:solidFill>
                <a:effectLst/>
                <a:latin typeface="roboto" panose="02000000000000000000" pitchFamily="2" charset="0"/>
              </a:rPr>
              <a:t>th</a:t>
            </a:r>
            <a:r>
              <a:rPr lang="en-US" b="1" i="0" dirty="0">
                <a:solidFill>
                  <a:srgbClr val="263679"/>
                </a:solidFill>
                <a:effectLst/>
                <a:latin typeface="roboto" panose="02000000000000000000" pitchFamily="2" charset="0"/>
              </a:rPr>
              <a:t>. </a:t>
            </a:r>
          </a:p>
        </p:txBody>
      </p:sp>
      <p:sp>
        <p:nvSpPr>
          <p:cNvPr id="8" name="Text Placeholder 7">
            <a:extLst>
              <a:ext uri="{FF2B5EF4-FFF2-40B4-BE49-F238E27FC236}">
                <a16:creationId xmlns:a16="http://schemas.microsoft.com/office/drawing/2014/main" id="{F37098E8-1E9D-F8C4-CBC8-4293A31DEA36}"/>
              </a:ext>
            </a:extLst>
          </p:cNvPr>
          <p:cNvSpPr>
            <a:spLocks noGrp="1"/>
          </p:cNvSpPr>
          <p:nvPr>
            <p:ph type="body" sz="quarter" idx="12"/>
          </p:nvPr>
        </p:nvSpPr>
        <p:spPr>
          <a:xfrm>
            <a:off x="2196307" y="2151089"/>
            <a:ext cx="7799387" cy="2644373"/>
          </a:xfrm>
        </p:spPr>
        <p:txBody>
          <a:bodyPr/>
          <a:lstStyle/>
          <a:p>
            <a:pPr marL="285750" indent="-285750">
              <a:buFont typeface="Arial" panose="020B0604020202020204" pitchFamily="34" charset="0"/>
              <a:buChar char="•"/>
            </a:pPr>
            <a:r>
              <a:rPr lang="en-US" b="1" dirty="0"/>
              <a:t>There will be NO early releases. The normal school day will resume after testing, and all students are expected to be in attendance.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It is imperative that all understand and honor this request so that we are able to maintain the safety and security of the campus. The front office is not equipped to handle large volumes of parents  requesting to sign their child out early.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Students who are NOT testing may be placed in the cafeteria during the first two periods.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r>
              <a:rPr lang="en-US" sz="3200" b="1" dirty="0"/>
              <a:t>THANK YOU FOR YOUR COOPERATION!</a:t>
            </a:r>
          </a:p>
        </p:txBody>
      </p:sp>
    </p:spTree>
    <p:extLst>
      <p:ext uri="{BB962C8B-B14F-4D97-AF65-F5344CB8AC3E}">
        <p14:creationId xmlns:p14="http://schemas.microsoft.com/office/powerpoint/2010/main" val="134257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413468" y="715961"/>
            <a:ext cx="6825532" cy="1189038"/>
          </a:xfrm>
        </p:spPr>
        <p:txBody>
          <a:bodyPr/>
          <a:lstStyle/>
          <a:p>
            <a:pPr algn="ctr"/>
            <a:r>
              <a:rPr lang="en-US" b="1" i="0" dirty="0">
                <a:solidFill>
                  <a:srgbClr val="0070C0"/>
                </a:solidFill>
                <a:effectLst/>
                <a:latin typeface="roboto" panose="02000000000000000000" pitchFamily="2" charset="0"/>
              </a:rPr>
              <a:t>An Overview of the New Digital SAT</a:t>
            </a: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762000" y="1904999"/>
            <a:ext cx="6340929" cy="4002819"/>
          </a:xfrm>
        </p:spPr>
        <p:txBody>
          <a:bodyPr/>
          <a:lstStyle/>
          <a:p>
            <a:pPr lvl="1"/>
            <a:r>
              <a:rPr lang="en-US" sz="1600" b="0" i="0" dirty="0">
                <a:solidFill>
                  <a:srgbClr val="374151"/>
                </a:solidFill>
                <a:effectLst/>
                <a:latin typeface="Roboto Light" panose="02000000000000000000" pitchFamily="2" charset="0"/>
                <a:ea typeface="Roboto Light" panose="02000000000000000000" pitchFamily="2" charset="0"/>
                <a:cs typeface="Arial" panose="020B0604020202020204" pitchFamily="34" charset="0"/>
              </a:rPr>
              <a:t>The digital SAT, administered by the College Board for university admission, differs from the paper-pencil format, offering a more flexible, secure, and relevant test experience.</a:t>
            </a:r>
          </a:p>
          <a:p>
            <a:pPr lvl="1"/>
            <a:r>
              <a:rPr lang="en-US" altLang="en-US" sz="1600" dirty="0">
                <a:solidFill>
                  <a:srgbClr val="374151"/>
                </a:solidFill>
                <a:latin typeface="Roboto Light" panose="02000000000000000000" pitchFamily="2" charset="0"/>
                <a:ea typeface="Roboto Light" panose="02000000000000000000" pitchFamily="2" charset="0"/>
                <a:cs typeface="Arial" panose="020B0604020202020204" pitchFamily="34" charset="0"/>
              </a:rPr>
              <a:t>The first administration of the digital version of the PSAT is currently underway. </a:t>
            </a:r>
          </a:p>
          <a:p>
            <a:pPr lvl="1"/>
            <a:r>
              <a:rPr lang="en-US" altLang="en-US" sz="1600" dirty="0">
                <a:solidFill>
                  <a:srgbClr val="374151"/>
                </a:solidFill>
                <a:latin typeface="Roboto Light" panose="02000000000000000000" pitchFamily="2" charset="0"/>
                <a:ea typeface="Roboto Light" panose="02000000000000000000" pitchFamily="2" charset="0"/>
                <a:cs typeface="Arial" panose="020B0604020202020204" pitchFamily="34" charset="0"/>
              </a:rPr>
              <a:t>The first administration of the digital SAT will be in March of 2024.</a:t>
            </a:r>
          </a:p>
          <a:p>
            <a:pPr lvl="1"/>
            <a:r>
              <a:rPr lang="en-US" sz="1600" b="0" i="0" dirty="0">
                <a:solidFill>
                  <a:srgbClr val="1E1E1E"/>
                </a:solidFill>
                <a:effectLst/>
                <a:latin typeface="Roboto Light" panose="02000000000000000000" pitchFamily="2" charset="0"/>
                <a:ea typeface="Roboto Light" panose="02000000000000000000" pitchFamily="2" charset="0"/>
                <a:cs typeface="Arial" panose="020B0604020202020204" pitchFamily="34" charset="0"/>
              </a:rPr>
              <a:t>In November 2021, College Board piloted the digital SAT in the U.S. and internationally; 80% of students responded that they found it to be less stressful and 100% of educators reported having a positive experience.</a:t>
            </a:r>
            <a:endParaRPr lang="en-US" altLang="en-US" sz="1600" dirty="0">
              <a:latin typeface="Roboto Light" panose="02000000000000000000" pitchFamily="2" charset="0"/>
              <a:ea typeface="Roboto Light" panose="02000000000000000000" pitchFamily="2" charset="0"/>
              <a:cs typeface="Arial" panose="020B0604020202020204" pitchFamily="34" charset="0"/>
            </a:endParaRPr>
          </a:p>
          <a:p>
            <a:endParaRPr lang="en-US" dirty="0"/>
          </a:p>
        </p:txBody>
      </p:sp>
    </p:spTree>
    <p:extLst>
      <p:ext uri="{BB962C8B-B14F-4D97-AF65-F5344CB8AC3E}">
        <p14:creationId xmlns:p14="http://schemas.microsoft.com/office/powerpoint/2010/main" val="461669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A36B3A-558B-413E-877B-7275290AB783}"/>
              </a:ext>
            </a:extLst>
          </p:cNvPr>
          <p:cNvSpPr>
            <a:spLocks noGrp="1"/>
          </p:cNvSpPr>
          <p:nvPr>
            <p:ph type="title"/>
          </p:nvPr>
        </p:nvSpPr>
        <p:spPr>
          <a:xfrm>
            <a:off x="5199742" y="715961"/>
            <a:ext cx="6477000" cy="1189037"/>
          </a:xfrm>
        </p:spPr>
        <p:txBody>
          <a:bodyPr>
            <a:normAutofit fontScale="90000"/>
          </a:bodyPr>
          <a:lstStyle/>
          <a:p>
            <a:r>
              <a:rPr lang="en-US" dirty="0">
                <a:solidFill>
                  <a:srgbClr val="0070C0"/>
                </a:solidFill>
              </a:rPr>
              <a:t>What changes can we expect on the new digital PSAT?</a:t>
            </a:r>
          </a:p>
        </p:txBody>
      </p:sp>
      <p:sp>
        <p:nvSpPr>
          <p:cNvPr id="3" name="Text Placeholder 2">
            <a:extLst>
              <a:ext uri="{FF2B5EF4-FFF2-40B4-BE49-F238E27FC236}">
                <a16:creationId xmlns:a16="http://schemas.microsoft.com/office/drawing/2014/main" id="{68675CE5-70A2-411D-881E-7B75B82931F4}"/>
              </a:ext>
            </a:extLst>
          </p:cNvPr>
          <p:cNvSpPr>
            <a:spLocks noGrp="1"/>
          </p:cNvSpPr>
          <p:nvPr>
            <p:ph type="body" sz="quarter" idx="11"/>
          </p:nvPr>
        </p:nvSpPr>
        <p:spPr>
          <a:xfrm>
            <a:off x="5199743" y="1905000"/>
            <a:ext cx="6477000" cy="4018722"/>
          </a:xfrm>
        </p:spPr>
        <p:txBody>
          <a:bodyPr/>
          <a:lstStyle/>
          <a:p>
            <a:pPr algn="l">
              <a:buFont typeface="Arial" panose="020B0604020202020204" pitchFamily="34" charset="0"/>
              <a:buChar char="•"/>
            </a:pPr>
            <a:r>
              <a:rPr lang="en-US" sz="2400" b="0" i="0" dirty="0">
                <a:solidFill>
                  <a:srgbClr val="666666"/>
                </a:solidFill>
                <a:effectLst/>
                <a:latin typeface="Roboto Light" panose="02000000000000000000" pitchFamily="2" charset="0"/>
                <a:ea typeface="Roboto Light" panose="02000000000000000000" pitchFamily="2" charset="0"/>
              </a:rPr>
              <a:t>Students will take the test on a laptop or a tablet where they already do much of their learning.</a:t>
            </a:r>
          </a:p>
          <a:p>
            <a:pPr algn="l">
              <a:buFont typeface="Arial" panose="020B0604020202020204" pitchFamily="34" charset="0"/>
              <a:buChar char="•"/>
            </a:pPr>
            <a:r>
              <a:rPr lang="en-US" sz="2400" b="0" i="0" dirty="0">
                <a:solidFill>
                  <a:srgbClr val="666666"/>
                </a:solidFill>
                <a:effectLst/>
                <a:latin typeface="Roboto Light" panose="02000000000000000000" pitchFamily="2" charset="0"/>
                <a:ea typeface="Roboto Light" panose="02000000000000000000" pitchFamily="2" charset="0"/>
              </a:rPr>
              <a:t>The test will be shorter, changing from three to two hours. </a:t>
            </a:r>
          </a:p>
          <a:p>
            <a:pPr algn="l">
              <a:buFont typeface="Arial" panose="020B0604020202020204" pitchFamily="34" charset="0"/>
              <a:buChar char="•"/>
            </a:pPr>
            <a:r>
              <a:rPr lang="en-US" sz="2400" b="0" i="0" dirty="0">
                <a:solidFill>
                  <a:srgbClr val="666666"/>
                </a:solidFill>
                <a:effectLst/>
                <a:latin typeface="Roboto Light" panose="02000000000000000000" pitchFamily="2" charset="0"/>
                <a:ea typeface="Roboto Light" panose="02000000000000000000" pitchFamily="2" charset="0"/>
              </a:rPr>
              <a:t>Reading passages will be shorter, and math questions will be less wordy.</a:t>
            </a:r>
          </a:p>
          <a:p>
            <a:pPr algn="l">
              <a:buFont typeface="Arial" panose="020B0604020202020204" pitchFamily="34" charset="0"/>
              <a:buChar char="•"/>
            </a:pPr>
            <a:r>
              <a:rPr lang="en-US" sz="2400" b="0" i="0" dirty="0">
                <a:solidFill>
                  <a:srgbClr val="666666"/>
                </a:solidFill>
                <a:effectLst/>
                <a:latin typeface="Roboto Light" panose="02000000000000000000" pitchFamily="2" charset="0"/>
                <a:ea typeface="Roboto Light" panose="02000000000000000000" pitchFamily="2" charset="0"/>
              </a:rPr>
              <a:t>Students will be able to use calculators in the entire Math section. </a:t>
            </a:r>
          </a:p>
          <a:p>
            <a:pPr algn="l">
              <a:buFont typeface="Arial" panose="020B0604020202020204" pitchFamily="34" charset="0"/>
              <a:buChar char="•"/>
            </a:pPr>
            <a:r>
              <a:rPr lang="en-US" sz="2400" b="0" i="0" dirty="0">
                <a:solidFill>
                  <a:srgbClr val="666666"/>
                </a:solidFill>
                <a:effectLst/>
                <a:latin typeface="Roboto Light" panose="02000000000000000000" pitchFamily="2" charset="0"/>
                <a:ea typeface="Roboto Light" panose="02000000000000000000" pitchFamily="2" charset="0"/>
              </a:rPr>
              <a:t>Scores will be delivered in days instead of weeks.</a:t>
            </a:r>
          </a:p>
          <a:p>
            <a:pPr algn="l">
              <a:buFont typeface="Arial" panose="020B0604020202020204" pitchFamily="34" charset="0"/>
              <a:buChar char="•"/>
            </a:pPr>
            <a:endParaRPr lang="en-US" b="0" i="0" dirty="0">
              <a:solidFill>
                <a:srgbClr val="666666"/>
              </a:solidFill>
              <a:effectLst/>
              <a:latin typeface="roboto" panose="02000000000000000000" pitchFamily="2" charset="0"/>
            </a:endParaRPr>
          </a:p>
          <a:p>
            <a:endParaRPr lang="en-US" dirty="0"/>
          </a:p>
          <a:p>
            <a:endParaRPr lang="en-US" dirty="0"/>
          </a:p>
        </p:txBody>
      </p:sp>
    </p:spTree>
    <p:extLst>
      <p:ext uri="{BB962C8B-B14F-4D97-AF65-F5344CB8AC3E}">
        <p14:creationId xmlns:p14="http://schemas.microsoft.com/office/powerpoint/2010/main" val="3366527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2AD8E-4C7C-4A1B-89B1-9A0997F4F30E}"/>
              </a:ext>
            </a:extLst>
          </p:cNvPr>
          <p:cNvSpPr>
            <a:spLocks noGrp="1"/>
          </p:cNvSpPr>
          <p:nvPr>
            <p:ph type="title"/>
          </p:nvPr>
        </p:nvSpPr>
        <p:spPr>
          <a:xfrm>
            <a:off x="762000" y="715964"/>
            <a:ext cx="10591800" cy="646332"/>
          </a:xfrm>
        </p:spPr>
        <p:txBody>
          <a:bodyPr>
            <a:normAutofit/>
          </a:bodyPr>
          <a:lstStyle/>
          <a:p>
            <a:r>
              <a:rPr lang="en-US" dirty="0">
                <a:solidFill>
                  <a:srgbClr val="0070C0"/>
                </a:solidFill>
              </a:rPr>
              <a:t>What is not changing on the digital PSAT?</a:t>
            </a:r>
          </a:p>
        </p:txBody>
      </p:sp>
      <p:sp>
        <p:nvSpPr>
          <p:cNvPr id="9" name="Text Placeholder 2">
            <a:extLst>
              <a:ext uri="{FF2B5EF4-FFF2-40B4-BE49-F238E27FC236}">
                <a16:creationId xmlns:a16="http://schemas.microsoft.com/office/drawing/2014/main" id="{02AE5C2F-D5A3-E16B-677C-5CEE39257D21}"/>
              </a:ext>
            </a:extLst>
          </p:cNvPr>
          <p:cNvSpPr>
            <a:spLocks noGrp="1"/>
          </p:cNvSpPr>
          <p:nvPr>
            <p:ph type="body" sz="quarter" idx="11"/>
          </p:nvPr>
        </p:nvSpPr>
        <p:spPr>
          <a:xfrm>
            <a:off x="762000" y="1432562"/>
            <a:ext cx="10667999" cy="3966374"/>
          </a:xfrm>
        </p:spPr>
        <p:txBody>
          <a:bodyPr/>
          <a:lstStyle/>
          <a:p>
            <a:pPr marL="285750" indent="-285750" algn="l">
              <a:buFont typeface="Wingdings" panose="05000000000000000000" pitchFamily="2" charset="2"/>
              <a:buChar char="§"/>
            </a:pPr>
            <a:r>
              <a:rPr lang="en-US" sz="2400" b="0" i="0" dirty="0">
                <a:solidFill>
                  <a:srgbClr val="73747D"/>
                </a:solidFill>
                <a:effectLst/>
                <a:latin typeface="Montserrat" panose="00000500000000000000" pitchFamily="2" charset="0"/>
              </a:rPr>
              <a:t>The test will remain on a </a:t>
            </a:r>
            <a:r>
              <a:rPr lang="en-US" sz="2400" b="1" i="0" dirty="0">
                <a:solidFill>
                  <a:srgbClr val="73747D"/>
                </a:solidFill>
                <a:effectLst/>
                <a:latin typeface="Montserrat" panose="00000500000000000000" pitchFamily="2" charset="0"/>
              </a:rPr>
              <a:t>1,600 scale</a:t>
            </a:r>
            <a:r>
              <a:rPr lang="en-US" sz="2400" b="0" i="0" dirty="0">
                <a:solidFill>
                  <a:srgbClr val="73747D"/>
                </a:solidFill>
                <a:effectLst/>
                <a:latin typeface="Montserrat" panose="00000500000000000000" pitchFamily="2" charset="0"/>
              </a:rPr>
              <a:t>.</a:t>
            </a:r>
          </a:p>
          <a:p>
            <a:pPr marL="285750" indent="-285750" algn="l">
              <a:buFont typeface="Wingdings" panose="05000000000000000000" pitchFamily="2" charset="2"/>
              <a:buChar char="§"/>
            </a:pPr>
            <a:r>
              <a:rPr lang="en-US" sz="2400" b="0" i="0" dirty="0">
                <a:solidFill>
                  <a:srgbClr val="73747D"/>
                </a:solidFill>
                <a:effectLst/>
                <a:latin typeface="Montserrat" panose="00000500000000000000" pitchFamily="2" charset="0"/>
              </a:rPr>
              <a:t>Exams still need to be taken in a </a:t>
            </a:r>
            <a:r>
              <a:rPr lang="en-US" sz="2400" b="1" i="0" dirty="0">
                <a:solidFill>
                  <a:srgbClr val="73747D"/>
                </a:solidFill>
                <a:effectLst/>
                <a:latin typeface="Montserrat" panose="00000500000000000000" pitchFamily="2" charset="0"/>
              </a:rPr>
              <a:t>testing center</a:t>
            </a:r>
            <a:r>
              <a:rPr lang="en-US" sz="2400" b="0" i="0" dirty="0">
                <a:solidFill>
                  <a:srgbClr val="73747D"/>
                </a:solidFill>
                <a:effectLst/>
                <a:latin typeface="Montserrat" panose="00000500000000000000" pitchFamily="2" charset="0"/>
              </a:rPr>
              <a:t>, and students cannot take the exam at home.</a:t>
            </a:r>
          </a:p>
          <a:p>
            <a:pPr marL="285750" indent="-285750" algn="l">
              <a:buFont typeface="Wingdings" panose="05000000000000000000" pitchFamily="2" charset="2"/>
              <a:buChar char="§"/>
            </a:pPr>
            <a:r>
              <a:rPr lang="en-US" sz="2400" b="0" i="0" dirty="0">
                <a:solidFill>
                  <a:srgbClr val="73747D"/>
                </a:solidFill>
                <a:effectLst/>
                <a:latin typeface="Montserrat" panose="00000500000000000000" pitchFamily="2" charset="0"/>
              </a:rPr>
              <a:t>There will be a </a:t>
            </a:r>
            <a:r>
              <a:rPr lang="en-US" sz="2400" b="1" i="0" dirty="0">
                <a:solidFill>
                  <a:srgbClr val="73747D"/>
                </a:solidFill>
                <a:effectLst/>
                <a:latin typeface="Montserrat" panose="00000500000000000000" pitchFamily="2" charset="0"/>
              </a:rPr>
              <a:t>proctor</a:t>
            </a:r>
            <a:r>
              <a:rPr lang="en-US" sz="2400" b="0" i="0" dirty="0">
                <a:solidFill>
                  <a:srgbClr val="73747D"/>
                </a:solidFill>
                <a:effectLst/>
                <a:latin typeface="Montserrat" panose="00000500000000000000" pitchFamily="2" charset="0"/>
              </a:rPr>
              <a:t> to administer the test at the exam center.</a:t>
            </a:r>
          </a:p>
          <a:p>
            <a:pPr marL="285750" indent="-285750" algn="l">
              <a:buFont typeface="Wingdings" panose="05000000000000000000" pitchFamily="2" charset="2"/>
              <a:buChar char="§"/>
            </a:pPr>
            <a:r>
              <a:rPr lang="en-US" sz="2400" b="0" i="0" dirty="0">
                <a:solidFill>
                  <a:srgbClr val="73747D"/>
                </a:solidFill>
                <a:effectLst/>
                <a:latin typeface="Montserrat" panose="00000500000000000000" pitchFamily="2" charset="0"/>
              </a:rPr>
              <a:t>Students taking the SAT Suite will continue to connect to </a:t>
            </a:r>
            <a:r>
              <a:rPr lang="en-US" sz="2400" b="1" i="0" dirty="0">
                <a:solidFill>
                  <a:srgbClr val="73747D"/>
                </a:solidFill>
                <a:effectLst/>
                <a:latin typeface="Montserrat" panose="00000500000000000000" pitchFamily="2" charset="0"/>
              </a:rPr>
              <a:t>scholarships</a:t>
            </a:r>
            <a:r>
              <a:rPr lang="en-US" sz="2400" b="0" i="0" dirty="0">
                <a:solidFill>
                  <a:srgbClr val="73747D"/>
                </a:solidFill>
                <a:effectLst/>
                <a:latin typeface="Montserrat" panose="00000500000000000000" pitchFamily="2" charset="0"/>
              </a:rPr>
              <a:t> and the College Board National Recognition Programs.</a:t>
            </a:r>
          </a:p>
          <a:p>
            <a:br>
              <a:rPr lang="en-US" sz="2400" b="0" i="0" dirty="0">
                <a:solidFill>
                  <a:srgbClr val="73747D"/>
                </a:solidFill>
                <a:effectLst/>
                <a:latin typeface="Montserrat" panose="00000500000000000000" pitchFamily="2" charset="0"/>
              </a:rPr>
            </a:br>
            <a:endParaRPr lang="en-US" sz="2400" dirty="0"/>
          </a:p>
        </p:txBody>
      </p:sp>
    </p:spTree>
    <p:extLst>
      <p:ext uri="{BB962C8B-B14F-4D97-AF65-F5344CB8AC3E}">
        <p14:creationId xmlns:p14="http://schemas.microsoft.com/office/powerpoint/2010/main" val="1430663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8FBE6B-DC67-4E64-80F4-CADE978D2FE3}"/>
              </a:ext>
            </a:extLst>
          </p:cNvPr>
          <p:cNvSpPr>
            <a:spLocks noGrp="1"/>
          </p:cNvSpPr>
          <p:nvPr>
            <p:ph type="title"/>
          </p:nvPr>
        </p:nvSpPr>
        <p:spPr>
          <a:xfrm>
            <a:off x="762000" y="202367"/>
            <a:ext cx="6477000" cy="914400"/>
          </a:xfrm>
        </p:spPr>
        <p:txBody>
          <a:bodyPr/>
          <a:lstStyle/>
          <a:p>
            <a:pPr algn="ctr"/>
            <a:r>
              <a:rPr lang="en-US" sz="2400" b="0" i="0" dirty="0">
                <a:solidFill>
                  <a:srgbClr val="0070C0"/>
                </a:solidFill>
                <a:effectLst/>
                <a:latin typeface="roboto" panose="02000000000000000000" pitchFamily="2" charset="0"/>
              </a:rPr>
              <a:t>Differences Between the New Digital PSAT and the Paper Version of the PSAT </a:t>
            </a:r>
            <a:endParaRPr lang="en-US" sz="2400" b="1" i="0" dirty="0">
              <a:solidFill>
                <a:srgbClr val="0070C0"/>
              </a:solidFill>
              <a:effectLst/>
              <a:latin typeface="roboto" panose="02000000000000000000" pitchFamily="2" charset="0"/>
            </a:endParaRPr>
          </a:p>
        </p:txBody>
      </p:sp>
      <p:sp>
        <p:nvSpPr>
          <p:cNvPr id="9" name="Text Placeholder 8">
            <a:extLst>
              <a:ext uri="{FF2B5EF4-FFF2-40B4-BE49-F238E27FC236}">
                <a16:creationId xmlns:a16="http://schemas.microsoft.com/office/drawing/2014/main" id="{F395546C-CA9F-855A-2B59-D43884C649B1}"/>
              </a:ext>
            </a:extLst>
          </p:cNvPr>
          <p:cNvSpPr>
            <a:spLocks noGrp="1"/>
          </p:cNvSpPr>
          <p:nvPr>
            <p:ph type="body" sz="quarter" idx="11"/>
          </p:nvPr>
        </p:nvSpPr>
        <p:spPr/>
        <p:txBody>
          <a:bodyPr/>
          <a:lstStyle/>
          <a:p>
            <a:endParaRPr lang="en-US"/>
          </a:p>
        </p:txBody>
      </p:sp>
      <p:pic>
        <p:nvPicPr>
          <p:cNvPr id="7" name="Picture 6">
            <a:extLst>
              <a:ext uri="{FF2B5EF4-FFF2-40B4-BE49-F238E27FC236}">
                <a16:creationId xmlns:a16="http://schemas.microsoft.com/office/drawing/2014/main" id="{80C4F1BA-4777-99E1-CEE9-E8B968430D19}"/>
              </a:ext>
            </a:extLst>
          </p:cNvPr>
          <p:cNvPicPr>
            <a:picLocks noChangeAspect="1"/>
          </p:cNvPicPr>
          <p:nvPr/>
        </p:nvPicPr>
        <p:blipFill>
          <a:blip r:embed="rId3"/>
          <a:stretch>
            <a:fillRect/>
          </a:stretch>
        </p:blipFill>
        <p:spPr>
          <a:xfrm>
            <a:off x="503239" y="943924"/>
            <a:ext cx="6750906" cy="5097112"/>
          </a:xfrm>
          <a:prstGeom prst="rect">
            <a:avLst/>
          </a:prstGeom>
        </p:spPr>
      </p:pic>
    </p:spTree>
    <p:extLst>
      <p:ext uri="{BB962C8B-B14F-4D97-AF65-F5344CB8AC3E}">
        <p14:creationId xmlns:p14="http://schemas.microsoft.com/office/powerpoint/2010/main" val="2957678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262CD5-AD01-42E3-9173-97C12BB0D9B8}"/>
              </a:ext>
            </a:extLst>
          </p:cNvPr>
          <p:cNvSpPr>
            <a:spLocks noGrp="1"/>
          </p:cNvSpPr>
          <p:nvPr>
            <p:ph type="title"/>
          </p:nvPr>
        </p:nvSpPr>
        <p:spPr>
          <a:xfrm>
            <a:off x="5199742" y="715961"/>
            <a:ext cx="6477000" cy="1189037"/>
          </a:xfrm>
        </p:spPr>
        <p:txBody>
          <a:bodyPr>
            <a:noAutofit/>
          </a:bodyPr>
          <a:lstStyle/>
          <a:p>
            <a:pPr algn="ctr"/>
            <a:r>
              <a:rPr lang="en-US" sz="3200" dirty="0">
                <a:solidFill>
                  <a:schemeClr val="accent2"/>
                </a:solidFill>
              </a:rPr>
              <a:t>Who at West Broward will be impacted by the new digital format?</a:t>
            </a:r>
            <a:br>
              <a:rPr lang="en-US" sz="3200" dirty="0"/>
            </a:br>
            <a:endParaRPr lang="en-US" sz="3200" dirty="0"/>
          </a:p>
        </p:txBody>
      </p:sp>
      <p:sp>
        <p:nvSpPr>
          <p:cNvPr id="3" name="Text Placeholder 2">
            <a:extLst>
              <a:ext uri="{FF2B5EF4-FFF2-40B4-BE49-F238E27FC236}">
                <a16:creationId xmlns:a16="http://schemas.microsoft.com/office/drawing/2014/main" id="{EF99585A-5E1F-40FA-8E64-BB4F04611657}"/>
              </a:ext>
            </a:extLst>
          </p:cNvPr>
          <p:cNvSpPr>
            <a:spLocks noGrp="1"/>
          </p:cNvSpPr>
          <p:nvPr>
            <p:ph type="body" sz="quarter" idx="11"/>
          </p:nvPr>
        </p:nvSpPr>
        <p:spPr>
          <a:xfrm>
            <a:off x="5199743" y="2186608"/>
            <a:ext cx="6477000" cy="3864335"/>
          </a:xfrm>
        </p:spPr>
        <p:txBody>
          <a:bodyPr vert="horz" lIns="91440" tIns="45720" rIns="91440" bIns="45720" rtlCol="0" anchor="t">
            <a:normAutofit/>
          </a:bodyPr>
          <a:lstStyle/>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All current 9</a:t>
            </a:r>
            <a:r>
              <a:rPr lang="en-US" b="0" baseline="30000" dirty="0">
                <a:latin typeface="Roboto Light" panose="02000000000000000000" pitchFamily="2" charset="0"/>
                <a:ea typeface="Roboto Light" panose="02000000000000000000" pitchFamily="2" charset="0"/>
              </a:rPr>
              <a:t>th</a:t>
            </a:r>
            <a:r>
              <a:rPr lang="en-US" b="0" dirty="0">
                <a:latin typeface="Roboto Light" panose="02000000000000000000" pitchFamily="2" charset="0"/>
                <a:ea typeface="Roboto Light" panose="02000000000000000000" pitchFamily="2" charset="0"/>
              </a:rPr>
              <a:t> graders taking the PSAT on October 12</a:t>
            </a:r>
            <a:r>
              <a:rPr lang="en-US" b="0" baseline="30000" dirty="0">
                <a:latin typeface="Roboto Light" panose="02000000000000000000" pitchFamily="2" charset="0"/>
                <a:ea typeface="Roboto Light" panose="02000000000000000000" pitchFamily="2" charset="0"/>
              </a:rPr>
              <a:t>th</a:t>
            </a:r>
            <a:endParaRPr lang="en-US" b="0" dirty="0">
              <a:latin typeface="Roboto Light" panose="02000000000000000000" pitchFamily="2" charset="0"/>
              <a:ea typeface="Roboto Light" panose="02000000000000000000" pitchFamily="2" charset="0"/>
            </a:endParaRPr>
          </a:p>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All current 10</a:t>
            </a:r>
            <a:r>
              <a:rPr lang="en-US" b="0" baseline="30000" dirty="0">
                <a:latin typeface="Roboto Light" panose="02000000000000000000" pitchFamily="2" charset="0"/>
                <a:ea typeface="Roboto Light" panose="02000000000000000000" pitchFamily="2" charset="0"/>
              </a:rPr>
              <a:t>th</a:t>
            </a:r>
            <a:r>
              <a:rPr lang="en-US" b="0" dirty="0">
                <a:latin typeface="Roboto Light" panose="02000000000000000000" pitchFamily="2" charset="0"/>
                <a:ea typeface="Roboto Light" panose="02000000000000000000" pitchFamily="2" charset="0"/>
              </a:rPr>
              <a:t> graders taking the PSAT on October 12</a:t>
            </a:r>
            <a:r>
              <a:rPr lang="en-US" b="0" baseline="30000" dirty="0">
                <a:latin typeface="Roboto Light" panose="02000000000000000000" pitchFamily="2" charset="0"/>
                <a:ea typeface="Roboto Light" panose="02000000000000000000" pitchFamily="2" charset="0"/>
              </a:rPr>
              <a:t>th</a:t>
            </a:r>
            <a:endParaRPr lang="en-US" b="0" dirty="0">
              <a:latin typeface="Roboto Light" panose="02000000000000000000" pitchFamily="2" charset="0"/>
              <a:ea typeface="Roboto Light" panose="02000000000000000000" pitchFamily="2" charset="0"/>
            </a:endParaRPr>
          </a:p>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11</a:t>
            </a:r>
            <a:r>
              <a:rPr lang="en-US" b="0" baseline="30000" dirty="0">
                <a:latin typeface="Roboto Light" panose="02000000000000000000" pitchFamily="2" charset="0"/>
                <a:ea typeface="Roboto Light" panose="02000000000000000000" pitchFamily="2" charset="0"/>
              </a:rPr>
              <a:t>th</a:t>
            </a:r>
            <a:r>
              <a:rPr lang="en-US" b="0" dirty="0">
                <a:latin typeface="Roboto Light" panose="02000000000000000000" pitchFamily="2" charset="0"/>
                <a:ea typeface="Roboto Light" panose="02000000000000000000" pitchFamily="2" charset="0"/>
              </a:rPr>
              <a:t> graders who paid for the PSAT and will be taking the exam on October 12</a:t>
            </a:r>
            <a:r>
              <a:rPr lang="en-US" b="0" baseline="30000" dirty="0">
                <a:latin typeface="Roboto Light" panose="02000000000000000000" pitchFamily="2" charset="0"/>
                <a:ea typeface="Roboto Light" panose="02000000000000000000" pitchFamily="2" charset="0"/>
              </a:rPr>
              <a:t>th</a:t>
            </a:r>
            <a:endParaRPr lang="en-US" b="0" dirty="0">
              <a:latin typeface="Roboto Light" panose="02000000000000000000" pitchFamily="2" charset="0"/>
              <a:ea typeface="Roboto Light" panose="02000000000000000000" pitchFamily="2" charset="0"/>
            </a:endParaRPr>
          </a:p>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12</a:t>
            </a:r>
            <a:r>
              <a:rPr lang="en-US" b="0" baseline="30000" dirty="0">
                <a:latin typeface="Roboto Light" panose="02000000000000000000" pitchFamily="2" charset="0"/>
                <a:ea typeface="Roboto Light" panose="02000000000000000000" pitchFamily="2" charset="0"/>
              </a:rPr>
              <a:t>th</a:t>
            </a:r>
            <a:r>
              <a:rPr lang="en-US" b="0" dirty="0">
                <a:latin typeface="Roboto Light" panose="02000000000000000000" pitchFamily="2" charset="0"/>
                <a:ea typeface="Roboto Light" panose="02000000000000000000" pitchFamily="2" charset="0"/>
              </a:rPr>
              <a:t> graders who have not met the math testing requirement and who will be taking the PSAT on October 10</a:t>
            </a:r>
            <a:r>
              <a:rPr lang="en-US" b="0" baseline="30000" dirty="0">
                <a:latin typeface="Roboto Light" panose="02000000000000000000" pitchFamily="2" charset="0"/>
                <a:ea typeface="Roboto Light" panose="02000000000000000000" pitchFamily="2" charset="0"/>
              </a:rPr>
              <a:t>th</a:t>
            </a:r>
            <a:r>
              <a:rPr lang="en-US" b="0" dirty="0">
                <a:latin typeface="Roboto Light" panose="02000000000000000000" pitchFamily="2" charset="0"/>
                <a:ea typeface="Roboto Light" panose="02000000000000000000" pitchFamily="2" charset="0"/>
              </a:rPr>
              <a:t> </a:t>
            </a:r>
          </a:p>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Any student taking a PSAT or SAT in March of 2024 or any testing date thereafter</a:t>
            </a:r>
          </a:p>
        </p:txBody>
      </p:sp>
    </p:spTree>
    <p:extLst>
      <p:ext uri="{BB962C8B-B14F-4D97-AF65-F5344CB8AC3E}">
        <p14:creationId xmlns:p14="http://schemas.microsoft.com/office/powerpoint/2010/main" val="394783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A36B3A-558B-413E-877B-7275290AB783}"/>
              </a:ext>
            </a:extLst>
          </p:cNvPr>
          <p:cNvSpPr>
            <a:spLocks noGrp="1"/>
          </p:cNvSpPr>
          <p:nvPr>
            <p:ph type="title"/>
          </p:nvPr>
        </p:nvSpPr>
        <p:spPr>
          <a:xfrm>
            <a:off x="5271714" y="715961"/>
            <a:ext cx="6405027" cy="1629674"/>
          </a:xfrm>
        </p:spPr>
        <p:txBody>
          <a:bodyPr>
            <a:normAutofit fontScale="90000"/>
          </a:bodyPr>
          <a:lstStyle/>
          <a:p>
            <a:pPr algn="ctr"/>
            <a:r>
              <a:rPr lang="en-US" dirty="0">
                <a:solidFill>
                  <a:srgbClr val="0070C0"/>
                </a:solidFill>
              </a:rPr>
              <a:t>How can students best prepare for the new digital version of the PSAT?</a:t>
            </a:r>
          </a:p>
        </p:txBody>
      </p:sp>
      <p:sp>
        <p:nvSpPr>
          <p:cNvPr id="3" name="Text Placeholder 2">
            <a:extLst>
              <a:ext uri="{FF2B5EF4-FFF2-40B4-BE49-F238E27FC236}">
                <a16:creationId xmlns:a16="http://schemas.microsoft.com/office/drawing/2014/main" id="{68675CE5-70A2-411D-881E-7B75B82931F4}"/>
              </a:ext>
            </a:extLst>
          </p:cNvPr>
          <p:cNvSpPr>
            <a:spLocks noGrp="1"/>
          </p:cNvSpPr>
          <p:nvPr>
            <p:ph type="body" sz="quarter" idx="11"/>
          </p:nvPr>
        </p:nvSpPr>
        <p:spPr>
          <a:xfrm>
            <a:off x="5199743" y="2488758"/>
            <a:ext cx="6477000" cy="3935896"/>
          </a:xfrm>
        </p:spPr>
        <p:txBody>
          <a:bodyPr/>
          <a:lstStyle/>
          <a:p>
            <a:pPr algn="l">
              <a:buFont typeface="Arial" panose="020B0604020202020204" pitchFamily="34" charset="0"/>
              <a:buChar char="•"/>
            </a:pPr>
            <a:r>
              <a:rPr lang="en-US" sz="2400" b="0" i="0" dirty="0">
                <a:solidFill>
                  <a:srgbClr val="666666"/>
                </a:solidFill>
                <a:effectLst/>
                <a:latin typeface="roboto" panose="02000000000000000000" pitchFamily="2" charset="0"/>
              </a:rPr>
              <a:t>Students should take advantage of the following online resources:</a:t>
            </a:r>
          </a:p>
          <a:p>
            <a:pPr lvl="2"/>
            <a:r>
              <a:rPr lang="en-US" sz="2400" dirty="0">
                <a:solidFill>
                  <a:srgbClr val="666666"/>
                </a:solidFill>
                <a:latin typeface="roboto" panose="02000000000000000000" pitchFamily="2" charset="0"/>
                <a:hlinkClick r:id="rId2"/>
              </a:rPr>
              <a:t>www.Collegeboard.org</a:t>
            </a:r>
            <a:endParaRPr lang="en-US" sz="2400" dirty="0">
              <a:solidFill>
                <a:srgbClr val="666666"/>
              </a:solidFill>
              <a:latin typeface="roboto" panose="02000000000000000000" pitchFamily="2" charset="0"/>
            </a:endParaRPr>
          </a:p>
          <a:p>
            <a:pPr lvl="2"/>
            <a:r>
              <a:rPr lang="en-US" sz="2400" dirty="0">
                <a:solidFill>
                  <a:srgbClr val="666666"/>
                </a:solidFill>
                <a:latin typeface="roboto" panose="02000000000000000000" pitchFamily="2" charset="0"/>
                <a:hlinkClick r:id="rId3"/>
              </a:rPr>
              <a:t>www.khanacademy.org</a:t>
            </a:r>
            <a:endParaRPr lang="en-US" sz="2400" dirty="0">
              <a:solidFill>
                <a:srgbClr val="666666"/>
              </a:solidFill>
              <a:latin typeface="roboto" panose="02000000000000000000" pitchFamily="2" charset="0"/>
            </a:endParaRPr>
          </a:p>
          <a:p>
            <a:pPr lvl="1"/>
            <a:r>
              <a:rPr lang="en-US" sz="2400" dirty="0">
                <a:solidFill>
                  <a:srgbClr val="666666"/>
                </a:solidFill>
                <a:latin typeface="roboto" panose="02000000000000000000" pitchFamily="2" charset="0"/>
              </a:rPr>
              <a:t>These two resources will be discussed further in the slides that follow. </a:t>
            </a:r>
          </a:p>
          <a:p>
            <a:pPr lvl="2"/>
            <a:endParaRPr lang="en-US" dirty="0">
              <a:solidFill>
                <a:srgbClr val="666666"/>
              </a:solidFill>
              <a:latin typeface="roboto" panose="02000000000000000000" pitchFamily="2" charset="0"/>
            </a:endParaRPr>
          </a:p>
          <a:p>
            <a:pPr lvl="1"/>
            <a:endParaRPr lang="en-US" dirty="0"/>
          </a:p>
          <a:p>
            <a:endParaRPr lang="en-US" dirty="0"/>
          </a:p>
        </p:txBody>
      </p:sp>
    </p:spTree>
    <p:extLst>
      <p:ext uri="{BB962C8B-B14F-4D97-AF65-F5344CB8AC3E}">
        <p14:creationId xmlns:p14="http://schemas.microsoft.com/office/powerpoint/2010/main" val="1510451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202AD8E-4C7C-4A1B-89B1-9A0997F4F30E}"/>
              </a:ext>
            </a:extLst>
          </p:cNvPr>
          <p:cNvSpPr>
            <a:spLocks noGrp="1"/>
          </p:cNvSpPr>
          <p:nvPr>
            <p:ph type="title"/>
          </p:nvPr>
        </p:nvSpPr>
        <p:spPr>
          <a:xfrm>
            <a:off x="762000" y="715964"/>
            <a:ext cx="10591800" cy="646332"/>
          </a:xfrm>
        </p:spPr>
        <p:txBody>
          <a:bodyPr>
            <a:normAutofit/>
          </a:bodyPr>
          <a:lstStyle/>
          <a:p>
            <a:r>
              <a:rPr lang="en-US" dirty="0">
                <a:solidFill>
                  <a:srgbClr val="0070C0"/>
                </a:solidFill>
              </a:rPr>
              <a:t>How do I access College Board’s resources?</a:t>
            </a:r>
          </a:p>
        </p:txBody>
      </p:sp>
      <p:sp>
        <p:nvSpPr>
          <p:cNvPr id="9" name="Text Placeholder 2">
            <a:extLst>
              <a:ext uri="{FF2B5EF4-FFF2-40B4-BE49-F238E27FC236}">
                <a16:creationId xmlns:a16="http://schemas.microsoft.com/office/drawing/2014/main" id="{02AE5C2F-D5A3-E16B-677C-5CEE39257D21}"/>
              </a:ext>
            </a:extLst>
          </p:cNvPr>
          <p:cNvSpPr>
            <a:spLocks noGrp="1"/>
          </p:cNvSpPr>
          <p:nvPr>
            <p:ph type="body" sz="quarter" idx="11"/>
          </p:nvPr>
        </p:nvSpPr>
        <p:spPr>
          <a:xfrm>
            <a:off x="190831" y="1432562"/>
            <a:ext cx="11799735" cy="3966374"/>
          </a:xfrm>
        </p:spPr>
        <p:txBody>
          <a:bodyPr/>
          <a:lstStyle/>
          <a:p>
            <a:pPr marL="285750" indent="-285750" algn="l">
              <a:buFont typeface="Wingdings" panose="05000000000000000000" pitchFamily="2" charset="2"/>
              <a:buChar char="§"/>
            </a:pPr>
            <a:r>
              <a:rPr lang="en-US" b="0" i="0" dirty="0">
                <a:solidFill>
                  <a:srgbClr val="73747D"/>
                </a:solidFill>
                <a:effectLst/>
                <a:latin typeface="Roboto Light" panose="02000000000000000000" pitchFamily="2" charset="0"/>
                <a:ea typeface="Roboto Light" panose="02000000000000000000" pitchFamily="2" charset="0"/>
              </a:rPr>
              <a:t>Go to Collegeboard.org</a:t>
            </a:r>
          </a:p>
          <a:p>
            <a:pPr marL="514350" lvl="1" indent="-285750">
              <a:buFont typeface="Wingdings" panose="05000000000000000000" pitchFamily="2" charset="2"/>
              <a:buChar char="§"/>
            </a:pPr>
            <a:r>
              <a:rPr lang="en-US" dirty="0">
                <a:solidFill>
                  <a:srgbClr val="73747D"/>
                </a:solidFill>
                <a:latin typeface="Roboto Light" panose="02000000000000000000" pitchFamily="2" charset="0"/>
                <a:ea typeface="Roboto Light" panose="02000000000000000000" pitchFamily="2" charset="0"/>
              </a:rPr>
              <a:t>Log in to account or create account for first time users</a:t>
            </a:r>
          </a:p>
          <a:p>
            <a:pPr marL="1428750" lvl="2" indent="-285750">
              <a:buFont typeface="Wingdings" panose="05000000000000000000" pitchFamily="2" charset="2"/>
              <a:buChar char="§"/>
            </a:pPr>
            <a:r>
              <a:rPr lang="en-US" b="0" i="0" dirty="0">
                <a:solidFill>
                  <a:srgbClr val="73747D"/>
                </a:solidFill>
                <a:effectLst/>
                <a:latin typeface="Roboto Light" panose="02000000000000000000" pitchFamily="2" charset="0"/>
                <a:ea typeface="Roboto Light" panose="02000000000000000000" pitchFamily="2" charset="0"/>
              </a:rPr>
              <a:t>Go to </a:t>
            </a:r>
            <a:r>
              <a:rPr lang="en-US" b="0" i="0" dirty="0">
                <a:solidFill>
                  <a:schemeClr val="accent1"/>
                </a:solidFill>
                <a:effectLst/>
                <a:latin typeface="Roboto Light" panose="02000000000000000000" pitchFamily="2" charset="0"/>
                <a:ea typeface="Roboto Light" panose="02000000000000000000" pitchFamily="2" charset="0"/>
              </a:rPr>
              <a:t>My SAT</a:t>
            </a:r>
          </a:p>
          <a:p>
            <a:pPr marL="1885950" lvl="3" indent="-285750">
              <a:buFont typeface="Wingdings" panose="05000000000000000000" pitchFamily="2" charset="2"/>
              <a:buChar char="§"/>
            </a:pPr>
            <a:r>
              <a:rPr lang="en-US" dirty="0">
                <a:solidFill>
                  <a:srgbClr val="73747D"/>
                </a:solidFill>
                <a:latin typeface="Roboto Light" panose="02000000000000000000" pitchFamily="2" charset="0"/>
                <a:ea typeface="Roboto Light" panose="02000000000000000000" pitchFamily="2" charset="0"/>
              </a:rPr>
              <a:t>Go to Black box on top left-hand corner and select the arrow</a:t>
            </a:r>
          </a:p>
          <a:p>
            <a:pPr marL="2343150" lvl="4" indent="-285750">
              <a:buFont typeface="Wingdings" panose="05000000000000000000" pitchFamily="2" charset="2"/>
              <a:buChar char="§"/>
            </a:pPr>
            <a:r>
              <a:rPr lang="en-US" b="0" i="0" dirty="0">
                <a:solidFill>
                  <a:srgbClr val="73747D"/>
                </a:solidFill>
                <a:effectLst/>
                <a:latin typeface="Roboto Light" panose="02000000000000000000" pitchFamily="2" charset="0"/>
                <a:ea typeface="Roboto Light" panose="02000000000000000000" pitchFamily="2" charset="0"/>
              </a:rPr>
              <a:t>Select </a:t>
            </a:r>
            <a:r>
              <a:rPr lang="en-US" b="0" i="0" dirty="0">
                <a:solidFill>
                  <a:schemeClr val="accent1"/>
                </a:solidFill>
                <a:effectLst/>
                <a:latin typeface="Roboto Light" panose="02000000000000000000" pitchFamily="2" charset="0"/>
                <a:ea typeface="Roboto Light" panose="02000000000000000000" pitchFamily="2" charset="0"/>
              </a:rPr>
              <a:t>SAT</a:t>
            </a:r>
          </a:p>
          <a:p>
            <a:pPr marL="2800350" lvl="5" indent="-285750">
              <a:buFont typeface="Wingdings" panose="05000000000000000000" pitchFamily="2" charset="2"/>
              <a:buChar char="§"/>
            </a:pPr>
            <a:r>
              <a:rPr lang="en-US" dirty="0">
                <a:solidFill>
                  <a:srgbClr val="73747D"/>
                </a:solidFill>
                <a:latin typeface="Roboto Light" panose="02000000000000000000" pitchFamily="2" charset="0"/>
                <a:ea typeface="Roboto Light" panose="02000000000000000000" pitchFamily="2" charset="0"/>
              </a:rPr>
              <a:t>Select </a:t>
            </a:r>
            <a:r>
              <a:rPr lang="en-US" dirty="0">
                <a:solidFill>
                  <a:schemeClr val="accent1"/>
                </a:solidFill>
                <a:latin typeface="Roboto Light" panose="02000000000000000000" pitchFamily="2" charset="0"/>
                <a:ea typeface="Roboto Light" panose="02000000000000000000" pitchFamily="2" charset="0"/>
              </a:rPr>
              <a:t>Digital SAT </a:t>
            </a:r>
            <a:r>
              <a:rPr lang="en-US" dirty="0">
                <a:solidFill>
                  <a:srgbClr val="73747D"/>
                </a:solidFill>
                <a:latin typeface="Roboto Light" panose="02000000000000000000" pitchFamily="2" charset="0"/>
                <a:ea typeface="Roboto Light" panose="02000000000000000000" pitchFamily="2" charset="0"/>
              </a:rPr>
              <a:t>on top menu</a:t>
            </a:r>
          </a:p>
          <a:p>
            <a:pPr marL="3257550" lvl="6" indent="-285750">
              <a:buFont typeface="Wingdings" panose="05000000000000000000" pitchFamily="2" charset="2"/>
              <a:buChar char="§"/>
            </a:pPr>
            <a:r>
              <a:rPr lang="en-US" b="0" i="0" dirty="0">
                <a:solidFill>
                  <a:srgbClr val="73747D"/>
                </a:solidFill>
                <a:effectLst/>
                <a:latin typeface="Roboto Light" panose="02000000000000000000" pitchFamily="2" charset="0"/>
                <a:ea typeface="Roboto Light" panose="02000000000000000000" pitchFamily="2" charset="0"/>
              </a:rPr>
              <a:t>Select </a:t>
            </a:r>
            <a:r>
              <a:rPr lang="en-US" b="0" i="0" dirty="0">
                <a:solidFill>
                  <a:schemeClr val="accent1"/>
                </a:solidFill>
                <a:effectLst/>
                <a:latin typeface="Roboto Light" panose="02000000000000000000" pitchFamily="2" charset="0"/>
                <a:ea typeface="Roboto Light" panose="02000000000000000000" pitchFamily="2" charset="0"/>
              </a:rPr>
              <a:t>Digital SAT Home </a:t>
            </a:r>
            <a:r>
              <a:rPr lang="en-US" b="0" i="0" dirty="0">
                <a:solidFill>
                  <a:srgbClr val="73747D"/>
                </a:solidFill>
                <a:effectLst/>
                <a:latin typeface="Roboto Light" panose="02000000000000000000" pitchFamily="2" charset="0"/>
                <a:ea typeface="Roboto Light" panose="02000000000000000000" pitchFamily="2" charset="0"/>
              </a:rPr>
              <a:t>on the drop-down menu</a:t>
            </a:r>
          </a:p>
          <a:p>
            <a:pPr marL="3714750" lvl="7" indent="-285750">
              <a:buFont typeface="Wingdings" panose="05000000000000000000" pitchFamily="2" charset="2"/>
              <a:buChar char="§"/>
            </a:pPr>
            <a:r>
              <a:rPr lang="en-US" b="0" i="0" dirty="0">
                <a:solidFill>
                  <a:srgbClr val="73747D"/>
                </a:solidFill>
                <a:effectLst/>
                <a:latin typeface="Roboto Light" panose="02000000000000000000" pitchFamily="2" charset="0"/>
                <a:ea typeface="Roboto Light" panose="02000000000000000000" pitchFamily="2" charset="0"/>
              </a:rPr>
              <a:t>Scroll down until you see Bluebook App and Device Information</a:t>
            </a:r>
          </a:p>
          <a:p>
            <a:pPr marL="4171950" lvl="8" indent="-285750">
              <a:buFont typeface="Wingdings" panose="05000000000000000000" pitchFamily="2" charset="2"/>
              <a:buChar char="§"/>
            </a:pPr>
            <a:r>
              <a:rPr lang="en-US" dirty="0">
                <a:solidFill>
                  <a:srgbClr val="73747D"/>
                </a:solidFill>
                <a:latin typeface="Roboto Light" panose="02000000000000000000" pitchFamily="2" charset="0"/>
                <a:ea typeface="Roboto Light" panose="02000000000000000000" pitchFamily="2" charset="0"/>
              </a:rPr>
              <a:t>Download </a:t>
            </a:r>
            <a:r>
              <a:rPr lang="en-US" dirty="0">
                <a:solidFill>
                  <a:schemeClr val="accent1"/>
                </a:solidFill>
                <a:latin typeface="Roboto Light" panose="02000000000000000000" pitchFamily="2" charset="0"/>
                <a:ea typeface="Roboto Light" panose="02000000000000000000" pitchFamily="2" charset="0"/>
              </a:rPr>
              <a:t>Bluebook </a:t>
            </a:r>
            <a:r>
              <a:rPr lang="en-US" dirty="0">
                <a:solidFill>
                  <a:schemeClr val="bg1"/>
                </a:solidFill>
                <a:latin typeface="Roboto Light" panose="02000000000000000000" pitchFamily="2" charset="0"/>
                <a:ea typeface="Roboto Light" panose="02000000000000000000" pitchFamily="2" charset="0"/>
              </a:rPr>
              <a:t>(View next slide to see Bluebook resources.)</a:t>
            </a:r>
          </a:p>
          <a:p>
            <a:pPr lvl="8" indent="0">
              <a:buNone/>
            </a:pPr>
            <a:r>
              <a:rPr lang="en-US" dirty="0">
                <a:solidFill>
                  <a:schemeClr val="accent1"/>
                </a:solidFill>
                <a:latin typeface="Montserrat" panose="00000500000000000000" pitchFamily="2" charset="0"/>
              </a:rPr>
              <a:t>	</a:t>
            </a:r>
            <a:r>
              <a:rPr lang="en-US" b="0" i="0" dirty="0">
                <a:solidFill>
                  <a:srgbClr val="73747D"/>
                </a:solidFill>
                <a:effectLst/>
                <a:latin typeface="Montserrat" panose="00000500000000000000" pitchFamily="2" charset="0"/>
              </a:rPr>
              <a:t>			</a:t>
            </a:r>
            <a:br>
              <a:rPr lang="en-US" b="0" i="0" dirty="0">
                <a:solidFill>
                  <a:srgbClr val="73747D"/>
                </a:solidFill>
                <a:effectLst/>
                <a:latin typeface="Montserrat" panose="00000500000000000000" pitchFamily="2" charset="0"/>
              </a:rPr>
            </a:br>
            <a:endParaRPr lang="en-US" b="0" i="0" dirty="0">
              <a:solidFill>
                <a:srgbClr val="73747D"/>
              </a:solidFill>
              <a:effectLst/>
              <a:latin typeface="Montserrat" panose="00000500000000000000" pitchFamily="2" charset="0"/>
            </a:endParaRPr>
          </a:p>
          <a:p>
            <a:pPr marL="4171950" lvl="8" indent="-285750">
              <a:buFont typeface="Wingdings" panose="05000000000000000000" pitchFamily="2" charset="2"/>
              <a:buChar char="§"/>
            </a:pPr>
            <a:endParaRPr lang="en-US" dirty="0"/>
          </a:p>
        </p:txBody>
      </p:sp>
    </p:spTree>
    <p:extLst>
      <p:ext uri="{BB962C8B-B14F-4D97-AF65-F5344CB8AC3E}">
        <p14:creationId xmlns:p14="http://schemas.microsoft.com/office/powerpoint/2010/main" val="3844172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7BA0B6F-5258-479C-87B7-C806E6757035}"/>
              </a:ext>
            </a:extLst>
          </p:cNvPr>
          <p:cNvSpPr>
            <a:spLocks noGrp="1"/>
          </p:cNvSpPr>
          <p:nvPr>
            <p:ph type="title"/>
          </p:nvPr>
        </p:nvSpPr>
        <p:spPr>
          <a:xfrm>
            <a:off x="413468" y="715961"/>
            <a:ext cx="6825532" cy="1189038"/>
          </a:xfrm>
        </p:spPr>
        <p:txBody>
          <a:bodyPr/>
          <a:lstStyle/>
          <a:p>
            <a:pPr algn="ctr"/>
            <a:r>
              <a:rPr lang="en-US" b="1" i="0" dirty="0">
                <a:solidFill>
                  <a:srgbClr val="263679"/>
                </a:solidFill>
                <a:effectLst/>
                <a:latin typeface="roboto" panose="02000000000000000000" pitchFamily="2" charset="0"/>
              </a:rPr>
              <a:t>Bluebook Resources</a:t>
            </a:r>
          </a:p>
        </p:txBody>
      </p:sp>
      <p:sp>
        <p:nvSpPr>
          <p:cNvPr id="2" name="Text Placeholder 1">
            <a:extLst>
              <a:ext uri="{FF2B5EF4-FFF2-40B4-BE49-F238E27FC236}">
                <a16:creationId xmlns:a16="http://schemas.microsoft.com/office/drawing/2014/main" id="{3F36812B-2065-4A2B-B59B-8957022687BC}"/>
              </a:ext>
            </a:extLst>
          </p:cNvPr>
          <p:cNvSpPr>
            <a:spLocks noGrp="1"/>
          </p:cNvSpPr>
          <p:nvPr>
            <p:ph type="body" sz="quarter" idx="11"/>
          </p:nvPr>
        </p:nvSpPr>
        <p:spPr>
          <a:xfrm>
            <a:off x="762000" y="1904999"/>
            <a:ext cx="6340929" cy="4002819"/>
          </a:xfrm>
        </p:spPr>
        <p:txBody>
          <a:bodyPr/>
          <a:lstStyle/>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Test Preview</a:t>
            </a:r>
          </a:p>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2 online PSATs (one 8/9 PSAT and one PSAT/NMSQT)</a:t>
            </a:r>
          </a:p>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4 printable SAT tests and accompanying answer keys </a:t>
            </a:r>
          </a:p>
          <a:p>
            <a:pPr marL="514350" lvl="1" indent="-285750"/>
            <a:r>
              <a:rPr lang="en-US" dirty="0">
                <a:latin typeface="Roboto Light" panose="02000000000000000000" pitchFamily="2" charset="0"/>
                <a:ea typeface="Roboto Light" panose="02000000000000000000" pitchFamily="2" charset="0"/>
              </a:rPr>
              <a:t>You will find these printed tests on a link at the bottom of the page once you select </a:t>
            </a:r>
            <a:r>
              <a:rPr lang="en-US" b="0" dirty="0">
                <a:latin typeface="Roboto Light" panose="02000000000000000000" pitchFamily="2" charset="0"/>
                <a:ea typeface="Roboto Light" panose="02000000000000000000" pitchFamily="2" charset="0"/>
              </a:rPr>
              <a:t>in the drop-down menu.</a:t>
            </a:r>
          </a:p>
          <a:p>
            <a:pPr marL="1428750" lvl="2" indent="-285750"/>
            <a:r>
              <a:rPr lang="en-US" dirty="0">
                <a:latin typeface="Roboto Light" panose="02000000000000000000" pitchFamily="2" charset="0"/>
                <a:ea typeface="Roboto Light" panose="02000000000000000000" pitchFamily="2" charset="0"/>
              </a:rPr>
              <a:t>Then select </a:t>
            </a:r>
            <a:r>
              <a:rPr lang="en-US" i="1" dirty="0">
                <a:solidFill>
                  <a:srgbClr val="FF0000"/>
                </a:solidFill>
                <a:latin typeface="Roboto Light" panose="02000000000000000000" pitchFamily="2" charset="0"/>
                <a:ea typeface="Roboto Light" panose="02000000000000000000" pitchFamily="2" charset="0"/>
              </a:rPr>
              <a:t>explore full length linear (nonadaptive) practice tests</a:t>
            </a:r>
            <a:r>
              <a:rPr lang="en-US" dirty="0">
                <a:latin typeface="Roboto Light" panose="02000000000000000000" pitchFamily="2" charset="0"/>
                <a:ea typeface="Roboto Light" panose="02000000000000000000" pitchFamily="2" charset="0"/>
              </a:rPr>
              <a:t>.</a:t>
            </a:r>
          </a:p>
          <a:p>
            <a:pPr marL="1885950" lvl="3" indent="-285750"/>
            <a:r>
              <a:rPr lang="en-US" b="0" dirty="0">
                <a:latin typeface="Roboto Light" panose="02000000000000000000" pitchFamily="2" charset="0"/>
                <a:ea typeface="Roboto Light" panose="02000000000000000000" pitchFamily="2" charset="0"/>
              </a:rPr>
              <a:t>Scroll down to </a:t>
            </a:r>
            <a:r>
              <a:rPr lang="en-US" b="0" dirty="0">
                <a:solidFill>
                  <a:srgbClr val="FF0000"/>
                </a:solidFill>
                <a:latin typeface="Roboto Light" panose="02000000000000000000" pitchFamily="2" charset="0"/>
                <a:ea typeface="Roboto Light" panose="02000000000000000000" pitchFamily="2" charset="0"/>
              </a:rPr>
              <a:t>Resources</a:t>
            </a:r>
            <a:r>
              <a:rPr lang="en-US" b="0" dirty="0">
                <a:latin typeface="Roboto Light" panose="02000000000000000000" pitchFamily="2" charset="0"/>
                <a:ea typeface="Roboto Light" panose="02000000000000000000" pitchFamily="2" charset="0"/>
              </a:rPr>
              <a:t> and you will find the four paper tests and answer keys.</a:t>
            </a:r>
          </a:p>
          <a:p>
            <a:pPr marL="285750" indent="-285750">
              <a:buFont typeface="Arial" panose="020B0604020202020204" pitchFamily="34" charset="0"/>
              <a:buChar char="•"/>
            </a:pPr>
            <a:r>
              <a:rPr lang="en-US" b="0" dirty="0">
                <a:latin typeface="Roboto Light" panose="02000000000000000000" pitchFamily="2" charset="0"/>
                <a:ea typeface="Roboto Light" panose="02000000000000000000" pitchFamily="2" charset="0"/>
              </a:rPr>
              <a:t>Various practice sessions</a:t>
            </a:r>
          </a:p>
        </p:txBody>
      </p:sp>
    </p:spTree>
    <p:extLst>
      <p:ext uri="{BB962C8B-B14F-4D97-AF65-F5344CB8AC3E}">
        <p14:creationId xmlns:p14="http://schemas.microsoft.com/office/powerpoint/2010/main" val="43391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117">
      <a:dk1>
        <a:sysClr val="windowText" lastClr="000000"/>
      </a:dk1>
      <a:lt1>
        <a:sysClr val="window" lastClr="FFFFFF"/>
      </a:lt1>
      <a:dk2>
        <a:srgbClr val="44546A"/>
      </a:dk2>
      <a:lt2>
        <a:srgbClr val="E7E6E6"/>
      </a:lt2>
      <a:accent1>
        <a:srgbClr val="E23042"/>
      </a:accent1>
      <a:accent2>
        <a:srgbClr val="3578AF"/>
      </a:accent2>
      <a:accent3>
        <a:srgbClr val="C4C4C4"/>
      </a:accent3>
      <a:accent4>
        <a:srgbClr val="A80B22"/>
      </a:accent4>
      <a:accent5>
        <a:srgbClr val="E2E2E2"/>
      </a:accent5>
      <a:accent6>
        <a:srgbClr val="2A6187"/>
      </a:accent6>
      <a:hlink>
        <a:srgbClr val="0563C1"/>
      </a:hlink>
      <a:folHlink>
        <a:srgbClr val="954F72"/>
      </a:folHlink>
    </a:clrScheme>
    <a:fontScheme name="Custom 8">
      <a:majorFont>
        <a:latin typeface="Segoe UI"/>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ewish American Heritage Month_Win32_JC_SL_v3" id="{5A91364D-DD38-4994-BB9C-41D074FD197A}" vid="{8577DF34-D72C-48EB-902A-0A54C766E05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F283A3-AA81-4663-8764-64F64C723FD1}">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2.xml><?xml version="1.0" encoding="utf-8"?>
<ds:datastoreItem xmlns:ds="http://schemas.openxmlformats.org/officeDocument/2006/customXml" ds:itemID="{915C1F8C-D27A-4CE7-9DF4-4AFDB2880FA9}">
  <ds:schemaRefs>
    <ds:schemaRef ds:uri="http://schemas.microsoft.com/sharepoint/v3/contenttype/forms"/>
  </ds:schemaRefs>
</ds:datastoreItem>
</file>

<file path=customXml/itemProps3.xml><?xml version="1.0" encoding="utf-8"?>
<ds:datastoreItem xmlns:ds="http://schemas.openxmlformats.org/officeDocument/2006/customXml" ds:itemID="{D4EE2DFF-920A-42C9-AEE0-3A0BF6AF46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72f988bf-86f1-41af-91ab-2d7cd011db47}" enabled="0" method="" siteId="{72f988bf-86f1-41af-91ab-2d7cd011db47}" removed="1"/>
</clbl:labelList>
</file>

<file path=docProps/app.xml><?xml version="1.0" encoding="utf-8"?>
<Properties xmlns="http://schemas.openxmlformats.org/officeDocument/2006/extended-properties" xmlns:vt="http://schemas.openxmlformats.org/officeDocument/2006/docPropsVTypes">
  <Template>Jewish American Heritage Month presentation</Template>
  <TotalTime>1452</TotalTime>
  <Words>812</Words>
  <Application>Microsoft Office PowerPoint</Application>
  <PresentationFormat>Widescreen</PresentationFormat>
  <Paragraphs>82</Paragraphs>
  <Slides>12</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Montserrat</vt:lpstr>
      <vt:lpstr>Montserrat Light</vt:lpstr>
      <vt:lpstr>Roboto</vt:lpstr>
      <vt:lpstr>Roboto Light</vt:lpstr>
      <vt:lpstr>Segoe UI</vt:lpstr>
      <vt:lpstr>Wingdings</vt:lpstr>
      <vt:lpstr>Office Theme</vt:lpstr>
      <vt:lpstr> Digital PSAT  Exam 2023  West Broward High School</vt:lpstr>
      <vt:lpstr>An Overview of the New Digital SAT</vt:lpstr>
      <vt:lpstr>What changes can we expect on the new digital PSAT?</vt:lpstr>
      <vt:lpstr>What is not changing on the digital PSAT?</vt:lpstr>
      <vt:lpstr>Differences Between the New Digital PSAT and the Paper Version of the PSAT </vt:lpstr>
      <vt:lpstr>Who at West Broward will be impacted by the new digital format? </vt:lpstr>
      <vt:lpstr>How can students best prepare for the new digital version of the PSAT?</vt:lpstr>
      <vt:lpstr>How do I access College Board’s resources?</vt:lpstr>
      <vt:lpstr>Bluebook Resources</vt:lpstr>
      <vt:lpstr>Khan Academy Resources</vt:lpstr>
      <vt:lpstr>Reminders for a Successful Testing Day</vt:lpstr>
      <vt:lpstr>One last very important reminder about testing day, October 12th.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PSAT  Exam 2023</dc:title>
  <dc:subject/>
  <dc:creator>Frank Jones-Gonzalez</dc:creator>
  <cp:keywords/>
  <dc:description/>
  <cp:lastModifiedBy>Frank Jones-Gonzalez</cp:lastModifiedBy>
  <cp:revision>8</cp:revision>
  <dcterms:created xsi:type="dcterms:W3CDTF">2023-10-05T02:38:45Z</dcterms:created>
  <dcterms:modified xsi:type="dcterms:W3CDTF">2023-10-06T02:50:58Z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