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14"/>
  </p:notesMasterIdLst>
  <p:sldIdLst>
    <p:sldId id="1864" r:id="rId5"/>
    <p:sldId id="1846" r:id="rId6"/>
    <p:sldId id="1848" r:id="rId7"/>
    <p:sldId id="1868" r:id="rId8"/>
    <p:sldId id="1849" r:id="rId9"/>
    <p:sldId id="1869" r:id="rId10"/>
    <p:sldId id="1870" r:id="rId11"/>
    <p:sldId id="1871" r:id="rId12"/>
    <p:sldId id="1872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387"/>
    <a:srgbClr val="FF2625"/>
    <a:srgbClr val="007788"/>
    <a:srgbClr val="297C2A"/>
    <a:srgbClr val="F69000"/>
    <a:srgbClr val="01C2D1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24" autoAdjust="0"/>
  </p:normalViewPr>
  <p:slideViewPr>
    <p:cSldViewPr snapToGrid="0">
      <p:cViewPr>
        <p:scale>
          <a:sx n="80" d="100"/>
          <a:sy n="80" d="100"/>
        </p:scale>
        <p:origin x="100" y="44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7EE2-04A2-4FB2-9625-C9C73AC4D3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3417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9103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5872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6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DB60B1-BEF5-4848-BB02-98EBFE355C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12191998" cy="685799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E7964CB-E75A-4A03-88D3-6A48EF650A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012" y="2766219"/>
            <a:ext cx="6220101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accent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pic>
        <p:nvPicPr>
          <p:cNvPr id="6" name="Picture Placeholder 5" descr="Red, blue grey white pattern background">
            <a:extLst>
              <a:ext uri="{FF2B5EF4-FFF2-40B4-BE49-F238E27FC236}">
                <a16:creationId xmlns:a16="http://schemas.microsoft.com/office/drawing/2014/main" id="{906BF34F-6945-4E11-BAEC-F66F7254C4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6" descr="Red, blue grey white pattern background">
            <a:extLst>
              <a:ext uri="{FF2B5EF4-FFF2-40B4-BE49-F238E27FC236}">
                <a16:creationId xmlns:a16="http://schemas.microsoft.com/office/drawing/2014/main" id="{BC85C715-EF0D-4E33-AC89-C35DD2596E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340929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5" descr="Red, blue grey white pattern background">
            <a:extLst>
              <a:ext uri="{FF2B5EF4-FFF2-40B4-BE49-F238E27FC236}">
                <a16:creationId xmlns:a16="http://schemas.microsoft.com/office/drawing/2014/main" id="{8FD53BA4-73D2-4CCA-8580-11F4221524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6" descr="White Striped background">
            <a:extLst>
              <a:ext uri="{FF2B5EF4-FFF2-40B4-BE49-F238E27FC236}">
                <a16:creationId xmlns:a16="http://schemas.microsoft.com/office/drawing/2014/main" id="{3917D528-010E-4303-97BF-F7F67BC661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7" name="Picture Placeholder 5" descr="Red, blue grey white pattern background">
            <a:extLst>
              <a:ext uri="{FF2B5EF4-FFF2-40B4-BE49-F238E27FC236}">
                <a16:creationId xmlns:a16="http://schemas.microsoft.com/office/drawing/2014/main" id="{CD2D4C14-919B-45F8-8FB9-55AAC8A8FC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6" descr="Red, blue grey white pattern background">
            <a:extLst>
              <a:ext uri="{FF2B5EF4-FFF2-40B4-BE49-F238E27FC236}">
                <a16:creationId xmlns:a16="http://schemas.microsoft.com/office/drawing/2014/main" id="{3A82D859-AED3-485F-A04E-40320B1043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9" name="Picture Placeholder 8" descr="Red, blue grey white pattern background">
            <a:extLst>
              <a:ext uri="{FF2B5EF4-FFF2-40B4-BE49-F238E27FC236}">
                <a16:creationId xmlns:a16="http://schemas.microsoft.com/office/drawing/2014/main" id="{EFDBB6A3-9760-4B41-9E31-6D5DD396E1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sz="1800"/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1" name="Picture Placeholder 5" descr="Red, blue grey white pattern background">
            <a:extLst>
              <a:ext uri="{FF2B5EF4-FFF2-40B4-BE49-F238E27FC236}">
                <a16:creationId xmlns:a16="http://schemas.microsoft.com/office/drawing/2014/main" id="{1014381E-E235-4624-9267-69EEEE9826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6" descr="Red, blue grey white pattern background">
            <a:extLst>
              <a:ext uri="{FF2B5EF4-FFF2-40B4-BE49-F238E27FC236}">
                <a16:creationId xmlns:a16="http://schemas.microsoft.com/office/drawing/2014/main" id="{6696C96D-182E-490E-A117-B60FF18536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6" descr="Picture placeholder ">
            <a:extLst>
              <a:ext uri="{FF2B5EF4-FFF2-40B4-BE49-F238E27FC236}">
                <a16:creationId xmlns:a16="http://schemas.microsoft.com/office/drawing/2014/main" id="{21F9B252-B7D4-4DA8-92E8-8A98BFEF41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</p:spTree>
    <p:extLst>
      <p:ext uri="{BB962C8B-B14F-4D97-AF65-F5344CB8AC3E}">
        <p14:creationId xmlns:p14="http://schemas.microsoft.com/office/powerpoint/2010/main" val="410071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700" r:id="rId3"/>
    <p:sldLayoutId id="2147483691" r:id="rId4"/>
    <p:sldLayoutId id="2147483701" r:id="rId5"/>
    <p:sldLayoutId id="2147483706" r:id="rId6"/>
    <p:sldLayoutId id="2147483702" r:id="rId7"/>
    <p:sldLayoutId id="2147483704" r:id="rId8"/>
    <p:sldLayoutId id="2147483703" r:id="rId9"/>
    <p:sldLayoutId id="2147483690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p.ivyglobal.com/" TargetMode="External"/><Relationship Id="rId2" Type="http://schemas.openxmlformats.org/officeDocument/2006/relationships/hyperlink" Target="http://tinyurl.com/4mf28aa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celroytutoring.com/lower.php?url=44-official-sat-pdfs-and-82-official-act-pdf-practice-tests-fre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y9duc32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tinyurl.com/mrx25kam" TargetMode="External"/><Relationship Id="rId4" Type="http://schemas.openxmlformats.org/officeDocument/2006/relationships/hyperlink" Target="http://tinyurl.com/2jaeazz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2012" y="930304"/>
            <a:ext cx="6220101" cy="3832528"/>
          </a:xfrm>
        </p:spPr>
        <p:txBody>
          <a:bodyPr anchor="ctr">
            <a:noAutofit/>
          </a:bodyPr>
          <a:lstStyle/>
          <a:p>
            <a:pPr algn="ctr"/>
            <a:r>
              <a:rPr lang="en-US" altLang="en-US" sz="6600" dirty="0">
                <a:solidFill>
                  <a:schemeClr val="accent2"/>
                </a:solidFill>
              </a:rPr>
              <a:t>Checkpoint:</a:t>
            </a:r>
            <a:br>
              <a:rPr lang="en-US" altLang="en-US" sz="6600" dirty="0">
                <a:solidFill>
                  <a:schemeClr val="accent2"/>
                </a:solidFill>
              </a:rPr>
            </a:br>
            <a:br>
              <a:rPr lang="en-US" altLang="en-US" sz="6600" dirty="0">
                <a:solidFill>
                  <a:schemeClr val="accent2"/>
                </a:solidFill>
              </a:rPr>
            </a:br>
            <a:r>
              <a:rPr lang="en-US" altLang="en-US" sz="6600" dirty="0">
                <a:solidFill>
                  <a:schemeClr val="accent2"/>
                </a:solidFill>
              </a:rPr>
              <a:t>Am I ready?</a:t>
            </a:r>
            <a:endParaRPr lang="en-US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1189038"/>
          </a:xfrm>
        </p:spPr>
        <p:txBody>
          <a:bodyPr/>
          <a:lstStyle/>
          <a:p>
            <a:pPr algn="ctr"/>
            <a:r>
              <a:rPr lang="en-US" sz="3200" dirty="0"/>
              <a:t>Did I complete all Khan Academy mini 11 question assessments?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2270760"/>
            <a:ext cx="6340929" cy="38278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If yes….Practice for the next two weeks can be a combination of the Khan Academy digital platform and practice tests. </a:t>
            </a:r>
          </a:p>
          <a:p>
            <a:pPr marL="1428750" lvl="2" indent="-285750"/>
            <a:r>
              <a:rPr lang="en-US" altLang="en-US" dirty="0"/>
              <a:t>Released tests – no explanations provided</a:t>
            </a:r>
          </a:p>
          <a:p>
            <a:pPr marL="1885950" lvl="3" indent="-285750"/>
            <a:r>
              <a:rPr lang="en-US" altLang="en-US" dirty="0">
                <a:hlinkClick r:id="rId2"/>
              </a:rPr>
              <a:t>http://tinyurl.com/4mf28aah</a:t>
            </a:r>
            <a:endParaRPr lang="en-US" altLang="en-US" dirty="0"/>
          </a:p>
          <a:p>
            <a:pPr marL="1428750" lvl="2" indent="-285750"/>
            <a:r>
              <a:rPr lang="en-US" altLang="en-US" dirty="0"/>
              <a:t>College Board’s standard 8 exams – answer explanations provided</a:t>
            </a:r>
          </a:p>
          <a:p>
            <a:pPr marL="1885950" lvl="3" indent="-285750"/>
            <a:r>
              <a:rPr lang="en-US" altLang="en-US" dirty="0">
                <a:hlinkClick r:id="rId3"/>
              </a:rPr>
              <a:t>https://prep.ivyglobal.com/</a:t>
            </a:r>
            <a:endParaRPr lang="en-US" altLang="en-US" dirty="0"/>
          </a:p>
          <a:p>
            <a:pPr marL="514350" lvl="1" indent="-285750"/>
            <a:r>
              <a:rPr lang="en-US" altLang="en-US" b="1" dirty="0"/>
              <a:t>If no….Practice for the next two weeks should primarily consist of College Board’s standard 8 exams</a:t>
            </a:r>
          </a:p>
          <a:p>
            <a:pPr marL="1428750" lvl="2" indent="-285750"/>
            <a:r>
              <a:rPr lang="en-US" altLang="en-US" dirty="0"/>
              <a:t>	</a:t>
            </a:r>
            <a:r>
              <a:rPr lang="en-US" altLang="en-US" dirty="0">
                <a:hlinkClick r:id="rId3"/>
              </a:rPr>
              <a:t>https://prep.ivyglobal.com/</a:t>
            </a:r>
            <a:endParaRPr lang="en-US" altLang="en-US" dirty="0"/>
          </a:p>
          <a:p>
            <a:pPr lvl="1" indent="0">
              <a:buNone/>
            </a:pPr>
            <a:endParaRPr lang="en-US" altLang="en-US" dirty="0"/>
          </a:p>
          <a:p>
            <a:pPr lvl="3" indent="0">
              <a:buNone/>
            </a:pPr>
            <a:endParaRPr lang="en-US" altLang="en-US" dirty="0"/>
          </a:p>
          <a:p>
            <a:pPr marL="1885950" lvl="3" indent="-285750"/>
            <a:endParaRPr lang="en-US" altLang="en-US" dirty="0"/>
          </a:p>
          <a:p>
            <a:pPr marL="1885950" lvl="3" indent="-285750"/>
            <a:endParaRPr lang="en-US" altLang="en-US" dirty="0"/>
          </a:p>
          <a:p>
            <a:pPr marL="1885950" lvl="3" indent="-285750"/>
            <a:endParaRPr lang="en-US" altLang="en-US" dirty="0"/>
          </a:p>
          <a:p>
            <a:pPr marL="1428750" lvl="2" indent="-285750"/>
            <a:endParaRPr lang="en-US" altLang="en-US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>
              <a:hlinkClick r:id="rId4"/>
            </a:endParaRPr>
          </a:p>
          <a:p>
            <a:pPr marL="1428750" lvl="2" indent="-285750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dirty="0"/>
              <a:t>Tell your story</a:t>
            </a:r>
          </a:p>
          <a:p>
            <a:pPr lvl="1"/>
            <a:r>
              <a:rPr lang="en-US" altLang="en-US" dirty="0"/>
              <a:t>What does Jewish American Heritage Month mean to you?</a:t>
            </a:r>
          </a:p>
          <a:p>
            <a:pPr lvl="1"/>
            <a:r>
              <a:rPr lang="en-US" altLang="en-US" dirty="0"/>
              <a:t>Why is it important to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6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1088982"/>
          </a:xfrm>
        </p:spPr>
        <p:txBody>
          <a:bodyPr/>
          <a:lstStyle/>
          <a:p>
            <a:pPr algn="ctr"/>
            <a:r>
              <a:rPr lang="en-US" sz="4400" dirty="0"/>
              <a:t>Have I thoroughly studied my transition chart?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F0AE936-7E15-CF05-709E-989D88379A8E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Review and STUDY the transition chart provided in course.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Thoroughly practice and STUDY the TRANSITION practice questions on the Khan Academy Digital platform.</a:t>
            </a:r>
          </a:p>
        </p:txBody>
      </p:sp>
    </p:spTree>
    <p:extLst>
      <p:ext uri="{BB962C8B-B14F-4D97-AF65-F5344CB8AC3E}">
        <p14:creationId xmlns:p14="http://schemas.microsoft.com/office/powerpoint/2010/main" val="29576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1088982"/>
          </a:xfrm>
        </p:spPr>
        <p:txBody>
          <a:bodyPr/>
          <a:lstStyle/>
          <a:p>
            <a:pPr algn="ctr"/>
            <a:r>
              <a:rPr lang="en-US" sz="3600" dirty="0"/>
              <a:t>Am I confident in my knowledge of sentence structure?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F0AE936-7E15-CF05-709E-989D88379A8E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230588" y="1868557"/>
            <a:ext cx="11680465" cy="3556881"/>
          </a:xfrm>
        </p:spPr>
        <p:txBody>
          <a:bodyPr/>
          <a:lstStyle/>
          <a:p>
            <a:r>
              <a:rPr lang="en-US" sz="2800" dirty="0"/>
              <a:t>Understanding sentence structure is essential to be successful on many of the writing questions:</a:t>
            </a:r>
          </a:p>
          <a:p>
            <a:pPr marL="1143000" lvl="1" indent="-457200"/>
            <a:r>
              <a:rPr lang="en-US" sz="2800" dirty="0"/>
              <a:t>Comma splices - </a:t>
            </a:r>
            <a:r>
              <a:rPr lang="en-US" sz="2800" dirty="0">
                <a:hlinkClick r:id="rId3"/>
              </a:rPr>
              <a:t>http://tinyurl.com/y9duc325</a:t>
            </a:r>
            <a:endParaRPr lang="en-US" sz="2800" dirty="0"/>
          </a:p>
          <a:p>
            <a:pPr marL="1143000" lvl="1" indent="-457200"/>
            <a:r>
              <a:rPr lang="en-US" sz="2800" dirty="0"/>
              <a:t>Independent vs. dependent clauses - </a:t>
            </a:r>
            <a:r>
              <a:rPr lang="en-US" sz="2800" dirty="0">
                <a:hlinkClick r:id="rId4"/>
              </a:rPr>
              <a:t>http://tinyurl.com/2jaeazz6</a:t>
            </a:r>
            <a:endParaRPr lang="en-US" sz="2800" dirty="0"/>
          </a:p>
          <a:p>
            <a:pPr marL="1143000" lvl="1" indent="-457200"/>
            <a:r>
              <a:rPr lang="en-US" sz="2800" dirty="0"/>
              <a:t>Colons, semicolons and dashes - </a:t>
            </a:r>
            <a:r>
              <a:rPr lang="en-US" sz="2800" dirty="0">
                <a:hlinkClick r:id="rId5"/>
              </a:rPr>
              <a:t>http://tinyurl.com/mrx25kam</a:t>
            </a:r>
            <a:endParaRPr lang="en-US" sz="2800" dirty="0"/>
          </a:p>
          <a:p>
            <a:pPr marL="1143000" lvl="1" indent="-457200"/>
            <a:endParaRPr lang="en-US" sz="38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Thoroughly practice and STUDY the TRANSITION practice questions on the Khan Academy Digital platform.</a:t>
            </a:r>
          </a:p>
        </p:txBody>
      </p:sp>
    </p:spTree>
    <p:extLst>
      <p:ext uri="{BB962C8B-B14F-4D97-AF65-F5344CB8AC3E}">
        <p14:creationId xmlns:p14="http://schemas.microsoft.com/office/powerpoint/2010/main" val="65992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742" y="715961"/>
            <a:ext cx="6477000" cy="16296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 I know how to identify a subject verb agreement question?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9743" y="2560320"/>
            <a:ext cx="6477000" cy="381662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Presence of the singular and plural forms of the verb in the present tense (exception is was and were).</a:t>
            </a:r>
          </a:p>
          <a:p>
            <a:pPr marL="514350" lvl="1" indent="-285750"/>
            <a:r>
              <a:rPr lang="en-US" dirty="0"/>
              <a:t>Five irregular verbs:</a:t>
            </a:r>
          </a:p>
          <a:p>
            <a:pPr marL="1428750" lvl="2" indent="-285750"/>
            <a:r>
              <a:rPr lang="en-US" dirty="0"/>
              <a:t>IS and ARE</a:t>
            </a:r>
          </a:p>
          <a:p>
            <a:pPr marL="1428750" lvl="2" indent="-285750"/>
            <a:r>
              <a:rPr lang="en-US" dirty="0"/>
              <a:t>HAS and HAVE</a:t>
            </a:r>
          </a:p>
          <a:p>
            <a:pPr marL="1428750" lvl="2" indent="-285750"/>
            <a:r>
              <a:rPr lang="en-US" dirty="0"/>
              <a:t>DOES and DO</a:t>
            </a:r>
          </a:p>
          <a:p>
            <a:pPr marL="1428750" lvl="2" indent="-285750"/>
            <a:r>
              <a:rPr lang="en-US" dirty="0"/>
              <a:t>WAS and WERE</a:t>
            </a:r>
          </a:p>
          <a:p>
            <a:pPr marL="1428750" lvl="2" indent="-285750"/>
            <a:r>
              <a:rPr lang="en-US" dirty="0"/>
              <a:t>BURST and BURST (not tested???)</a:t>
            </a:r>
          </a:p>
          <a:p>
            <a:pPr marL="514350" lvl="1" indent="-285750"/>
            <a:r>
              <a:rPr lang="en-US" dirty="0"/>
              <a:t>Any of the thousands of verbs in the English language….</a:t>
            </a:r>
          </a:p>
          <a:p>
            <a:pPr marL="1428750" lvl="2" indent="-285750"/>
            <a:r>
              <a:rPr lang="en-US" dirty="0"/>
              <a:t>RUNS and RUN</a:t>
            </a:r>
          </a:p>
          <a:p>
            <a:pPr marL="1428750" lvl="2" indent="-285750"/>
            <a:r>
              <a:rPr lang="en-US" dirty="0"/>
              <a:t>PLAYS and PLAY</a:t>
            </a:r>
          </a:p>
          <a:p>
            <a:pPr marL="1428750" lvl="2" indent="-285750"/>
            <a:r>
              <a:rPr lang="en-US" dirty="0"/>
              <a:t>KICKS and KICK</a:t>
            </a:r>
          </a:p>
          <a:p>
            <a:pPr marL="1428750" lvl="2" indent="-285750"/>
            <a:r>
              <a:rPr lang="en-US" dirty="0"/>
              <a:t>EATS and EAT </a:t>
            </a:r>
          </a:p>
          <a:p>
            <a:pPr marL="1428750" lvl="2" indent="-285750"/>
            <a:r>
              <a:rPr lang="en-US" dirty="0"/>
              <a:t>Etc. </a:t>
            </a:r>
          </a:p>
          <a:p>
            <a:pPr marL="1428750" lvl="2" indent="-285750"/>
            <a:endParaRPr lang="en-US" dirty="0"/>
          </a:p>
          <a:p>
            <a:pPr marL="1428750" lvl="2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743" y="413468"/>
            <a:ext cx="6477000" cy="20434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Do I know my go to rule and strategy to answer any and almost all of the rhetorical based questions?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88188" y="2560320"/>
            <a:ext cx="7788555" cy="38166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2" indent="0" algn="ctr">
              <a:buNone/>
            </a:pPr>
            <a:r>
              <a:rPr lang="en-US" sz="16600" dirty="0"/>
              <a:t>FLOW</a:t>
            </a:r>
          </a:p>
        </p:txBody>
      </p:sp>
    </p:spTree>
    <p:extLst>
      <p:ext uri="{BB962C8B-B14F-4D97-AF65-F5344CB8AC3E}">
        <p14:creationId xmlns:p14="http://schemas.microsoft.com/office/powerpoint/2010/main" val="887343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20" y="612597"/>
            <a:ext cx="10591800" cy="1088982"/>
          </a:xfrm>
        </p:spPr>
        <p:txBody>
          <a:bodyPr/>
          <a:lstStyle/>
          <a:p>
            <a:pPr algn="ctr"/>
            <a:r>
              <a:rPr lang="en-US" sz="3600" dirty="0"/>
              <a:t>Does my pacing on the reading passages allow me to complete all five passages? 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F0AE936-7E15-CF05-709E-989D88379A8E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230588" y="1868557"/>
            <a:ext cx="11680465" cy="3556881"/>
          </a:xfrm>
        </p:spPr>
        <p:txBody>
          <a:bodyPr/>
          <a:lstStyle/>
          <a:p>
            <a:pPr marL="1143000" lvl="1" indent="-457200"/>
            <a:r>
              <a:rPr lang="en-US" sz="3800" dirty="0"/>
              <a:t>Basically 13 minutes per passage</a:t>
            </a:r>
          </a:p>
          <a:p>
            <a:pPr marL="1600200" lvl="2" indent="-457200"/>
            <a:r>
              <a:rPr lang="en-US" sz="3400" dirty="0"/>
              <a:t>This is an estimate – some may require less time, and some may require more.</a:t>
            </a:r>
          </a:p>
          <a:p>
            <a:pPr marL="1600200" lvl="2" indent="-457200"/>
            <a:r>
              <a:rPr lang="en-US" sz="3400" dirty="0"/>
              <a:t>Goal -  but must be suited for you!</a:t>
            </a:r>
          </a:p>
          <a:p>
            <a:pPr marL="2057400" lvl="3" indent="-457200"/>
            <a:r>
              <a:rPr lang="en-US" sz="3200" dirty="0"/>
              <a:t>3.5 to 5 minutes to read the passage</a:t>
            </a:r>
          </a:p>
          <a:p>
            <a:pPr marL="2057400" lvl="3" indent="-457200"/>
            <a:r>
              <a:rPr lang="en-US" sz="3200" dirty="0"/>
              <a:t>9.5 to 8 minutes answering questions</a:t>
            </a:r>
          </a:p>
          <a:p>
            <a:pPr marL="2057400" lvl="3" indent="-457200"/>
            <a:endParaRPr lang="en-US" sz="3200" dirty="0"/>
          </a:p>
          <a:p>
            <a:pPr marL="2057400" lvl="3" indent="-457200"/>
            <a:endParaRPr lang="en-US" sz="3200" dirty="0"/>
          </a:p>
          <a:p>
            <a:pPr marL="2057400" lvl="3" indent="-457200"/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Thoroughly practice and STUDY the TRANSITION practice questions on the Khan Academy Digital platform.</a:t>
            </a:r>
          </a:p>
        </p:txBody>
      </p:sp>
    </p:spTree>
    <p:extLst>
      <p:ext uri="{BB962C8B-B14F-4D97-AF65-F5344CB8AC3E}">
        <p14:creationId xmlns:p14="http://schemas.microsoft.com/office/powerpoint/2010/main" val="728292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20" y="612597"/>
            <a:ext cx="10591800" cy="1088982"/>
          </a:xfrm>
        </p:spPr>
        <p:txBody>
          <a:bodyPr/>
          <a:lstStyle/>
          <a:p>
            <a:pPr algn="ctr"/>
            <a:r>
              <a:rPr lang="en-US" sz="3600" dirty="0"/>
              <a:t>Have you established if reading the questions first is effective strategy for you?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F0AE936-7E15-CF05-709E-989D88379A8E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230588" y="1868557"/>
            <a:ext cx="11680465" cy="3556881"/>
          </a:xfrm>
        </p:spPr>
        <p:txBody>
          <a:bodyPr/>
          <a:lstStyle/>
          <a:p>
            <a:pPr marL="1143000" lvl="1" indent="-457200"/>
            <a:r>
              <a:rPr lang="en-US" sz="3800" dirty="0"/>
              <a:t>My suggestion:  </a:t>
            </a:r>
          </a:p>
          <a:p>
            <a:pPr marL="1600200" lvl="2" indent="-457200"/>
            <a:r>
              <a:rPr lang="en-US" sz="2800" dirty="0"/>
              <a:t>Look for the one to two vocabulary in questions and underline them in the passage. These can be answered as you read the passage. (This add a little time to read, but this time should be saved on the answering questions portion.)</a:t>
            </a:r>
          </a:p>
          <a:p>
            <a:pPr marL="1600200" lvl="2" indent="-457200"/>
            <a:r>
              <a:rPr lang="en-US" sz="2800" dirty="0"/>
              <a:t>For the literary passage, it sometimes helps to review a few of the questions since the questions at times reveal some of the story line.  This may also help to focus on a character, which is usually key to literary passages.</a:t>
            </a:r>
          </a:p>
          <a:p>
            <a:pPr marL="2057400" lvl="3" indent="-457200"/>
            <a:endParaRPr lang="en-US" sz="3200" dirty="0"/>
          </a:p>
          <a:p>
            <a:pPr marL="2057400" lvl="3" indent="-457200"/>
            <a:endParaRPr lang="en-US" sz="3200" dirty="0"/>
          </a:p>
          <a:p>
            <a:pPr marL="2057400" lvl="3" indent="-457200"/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Thoroughly practice and STUDY the TRANSITION practice questions on the Khan Academy Digital platform.</a:t>
            </a:r>
          </a:p>
        </p:txBody>
      </p:sp>
    </p:spTree>
    <p:extLst>
      <p:ext uri="{BB962C8B-B14F-4D97-AF65-F5344CB8AC3E}">
        <p14:creationId xmlns:p14="http://schemas.microsoft.com/office/powerpoint/2010/main" val="2004123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743" y="413468"/>
            <a:ext cx="6477000" cy="20434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Are you comfortable with the 2-part evidence-based questions?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88188" y="2560320"/>
            <a:ext cx="7788555" cy="38166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2" indent="0" algn="ctr">
              <a:buNone/>
            </a:pPr>
            <a:r>
              <a:rPr lang="en-US" sz="4400" dirty="0"/>
              <a:t>This will be reviewed in class today.</a:t>
            </a:r>
          </a:p>
        </p:txBody>
      </p:sp>
    </p:spTree>
    <p:extLst>
      <p:ext uri="{BB962C8B-B14F-4D97-AF65-F5344CB8AC3E}">
        <p14:creationId xmlns:p14="http://schemas.microsoft.com/office/powerpoint/2010/main" val="24785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1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23042"/>
      </a:accent1>
      <a:accent2>
        <a:srgbClr val="3578AF"/>
      </a:accent2>
      <a:accent3>
        <a:srgbClr val="C4C4C4"/>
      </a:accent3>
      <a:accent4>
        <a:srgbClr val="A80B22"/>
      </a:accent4>
      <a:accent5>
        <a:srgbClr val="E2E2E2"/>
      </a:accent5>
      <a:accent6>
        <a:srgbClr val="2A6187"/>
      </a:accent6>
      <a:hlink>
        <a:srgbClr val="0563C1"/>
      </a:hlink>
      <a:folHlink>
        <a:srgbClr val="954F72"/>
      </a:folHlink>
    </a:clrScheme>
    <a:fontScheme name="Custom 8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wish American Heritage Month_Win32_JC_SL_v3" id="{5A91364D-DD38-4994-BB9C-41D074FD197A}" vid="{8577DF34-D72C-48EB-902A-0A54C766E0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EE2DFF-920A-42C9-AEE0-3A0BF6AF4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283A3-AA81-4663-8764-64F64C723FD1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15C1F8C-D27A-4CE7-9DF4-4AFDB2880FA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Jewish American Heritage Month presentation</Template>
  <TotalTime>74</TotalTime>
  <Words>558</Words>
  <Application>Microsoft Office PowerPoint</Application>
  <PresentationFormat>Widescreen</PresentationFormat>
  <Paragraphs>89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Segoe UI</vt:lpstr>
      <vt:lpstr>Office Theme</vt:lpstr>
      <vt:lpstr>Checkpoint:  Am I ready?</vt:lpstr>
      <vt:lpstr>Did I complete all Khan Academy mini 11 question assessments?</vt:lpstr>
      <vt:lpstr>Have I thoroughly studied my transition chart?</vt:lpstr>
      <vt:lpstr>Am I confident in my knowledge of sentence structure?</vt:lpstr>
      <vt:lpstr>Do I know how to identify a subject verb agreement question? </vt:lpstr>
      <vt:lpstr>Do I know my go to rule and strategy to answer any and almost all of the rhetorical based questions? </vt:lpstr>
      <vt:lpstr>Does my pacing on the reading passages allow me to complete all five passages? </vt:lpstr>
      <vt:lpstr>Have you established if reading the questions first is effective strategy for you?</vt:lpstr>
      <vt:lpstr>Are you comfortable with the 2-part evidence-based questions?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Checkpoint:  Am I ready?</dc:title>
  <dc:subject/>
  <dc:creator>Frank Jones-Gonzalez</dc:creator>
  <cp:keywords/>
  <dc:description/>
  <cp:lastModifiedBy>Frank Jones-Gonzalez</cp:lastModifiedBy>
  <cp:revision>1</cp:revision>
  <dcterms:created xsi:type="dcterms:W3CDTF">2024-01-06T13:12:46Z</dcterms:created>
  <dcterms:modified xsi:type="dcterms:W3CDTF">2024-01-06T14:26:55Z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